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2"/>
  </p:notesMasterIdLst>
  <p:sldIdLst>
    <p:sldId id="258" r:id="rId2"/>
    <p:sldId id="260" r:id="rId3"/>
    <p:sldId id="261" r:id="rId4"/>
    <p:sldId id="262" r:id="rId5"/>
    <p:sldId id="263" r:id="rId6"/>
    <p:sldId id="264" r:id="rId7"/>
    <p:sldId id="265" r:id="rId8"/>
    <p:sldId id="266" r:id="rId9"/>
    <p:sldId id="267" r:id="rId10"/>
    <p:sldId id="268" r:id="rId1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AC8"/>
    <a:srgbClr val="0099CC"/>
    <a:srgbClr val="00CCFF"/>
    <a:srgbClr val="00008A"/>
    <a:srgbClr val="000066"/>
    <a:srgbClr val="00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72" autoAdjust="0"/>
    <p:restoredTop sz="92971" autoAdjust="0"/>
  </p:normalViewPr>
  <p:slideViewPr>
    <p:cSldViewPr>
      <p:cViewPr varScale="1">
        <p:scale>
          <a:sx n="107" d="100"/>
          <a:sy n="107" d="100"/>
        </p:scale>
        <p:origin x="159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pitchFamily="34" charset="0"/>
                <a:cs typeface="Arial" pitchFamily="34" charset="0"/>
              </a:defRPr>
            </a:lvl1pPr>
          </a:lstStyle>
          <a:p>
            <a:pPr>
              <a:defRPr/>
            </a:pPr>
            <a:endParaRPr lang="en-US"/>
          </a:p>
        </p:txBody>
      </p:sp>
      <p:sp>
        <p:nvSpPr>
          <p:cNvPr id="819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pitchFamily="34" charset="0"/>
                <a:cs typeface="Arial" pitchFamily="34"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he-IL" noProof="0"/>
              <a:t>לחץ כדי לערוך סגנונות טקסט של תבנית בסיס</a:t>
            </a:r>
            <a:endParaRPr lang="en-US" noProof="0"/>
          </a:p>
          <a:p>
            <a:pPr lvl="1"/>
            <a:r>
              <a:rPr lang="he-IL" noProof="0"/>
              <a:t>רמה שנייה</a:t>
            </a:r>
            <a:endParaRPr lang="en-US" noProof="0"/>
          </a:p>
          <a:p>
            <a:pPr lvl="2"/>
            <a:r>
              <a:rPr lang="he-IL" noProof="0"/>
              <a:t>רמה שלישית</a:t>
            </a:r>
            <a:endParaRPr lang="en-US" noProof="0"/>
          </a:p>
          <a:p>
            <a:pPr lvl="3"/>
            <a:r>
              <a:rPr lang="he-IL" noProof="0"/>
              <a:t>רמה רביעית</a:t>
            </a:r>
            <a:endParaRPr lang="en-US" noProof="0"/>
          </a:p>
          <a:p>
            <a:pPr lvl="4"/>
            <a:r>
              <a:rPr lang="he-IL" noProof="0"/>
              <a:t>רמה חמישית</a:t>
            </a:r>
            <a:endParaRPr lang="en-US" noProof="0"/>
          </a:p>
        </p:txBody>
      </p:sp>
      <p:sp>
        <p:nvSpPr>
          <p:cNvPr id="819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pitchFamily="34" charset="0"/>
                <a:cs typeface="Arial" pitchFamily="34" charset="0"/>
              </a:defRPr>
            </a:lvl1pPr>
          </a:lstStyle>
          <a:p>
            <a:pPr>
              <a:defRPr/>
            </a:pPr>
            <a:endParaRPr lang="en-US"/>
          </a:p>
        </p:txBody>
      </p:sp>
      <p:sp>
        <p:nvSpPr>
          <p:cNvPr id="819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0452D674-779A-4E98-80ED-FD26B03F4CC5}" type="slidenum">
              <a:rPr lang="he-IL" altLang="he-IL"/>
              <a:pPr>
                <a:defRPr/>
              </a:pPr>
              <a:t>‹#›</a:t>
            </a:fld>
            <a:endParaRPr lang="en-US" altLang="he-I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BB3485-9138-475F-9369-B0865A9DB709}" type="slidenum">
              <a:rPr lang="he-IL" altLang="he-IL" smtClean="0"/>
              <a:pPr>
                <a:spcBef>
                  <a:spcPct val="0"/>
                </a:spcBef>
              </a:pPr>
              <a:t>1</a:t>
            </a:fld>
            <a:endParaRPr lang="en-US" altLang="he-IL" smtClean="0"/>
          </a:p>
        </p:txBody>
      </p:sp>
      <p:sp>
        <p:nvSpPr>
          <p:cNvPr id="5123" name="Rectangle 2"/>
          <p:cNvSpPr>
            <a:spLocks noGrp="1" noRot="1" noChangeAspect="1" noChangeArrowheads="1" noTextEdit="1"/>
          </p:cNvSpPr>
          <p:nvPr>
            <p:ph type="sldImg"/>
          </p:nvPr>
        </p:nvSpPr>
        <p:spPr>
          <a:xfrm>
            <a:off x="1181100" y="695325"/>
            <a:ext cx="4649788" cy="3487738"/>
          </a:xfrm>
          <a:ln/>
        </p:spPr>
      </p:sp>
      <p:sp>
        <p:nvSpPr>
          <p:cNvPr id="5124" name="Rectangle 3"/>
          <p:cNvSpPr>
            <a:spLocks noGrp="1" noChangeArrowheads="1"/>
          </p:cNvSpPr>
          <p:nvPr>
            <p:ph type="body" idx="1"/>
          </p:nvPr>
        </p:nvSpPr>
        <p:spPr>
          <a:xfrm>
            <a:off x="155575" y="4338638"/>
            <a:ext cx="6621463"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e-IL" altLang="he-I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874C78E-C4D3-4F2B-B3B8-F896B5E73EDE}" type="slidenum">
              <a:rPr lang="he-IL" altLang="he-IL" smtClean="0"/>
              <a:pPr>
                <a:spcBef>
                  <a:spcPct val="0"/>
                </a:spcBef>
              </a:pPr>
              <a:t>5</a:t>
            </a:fld>
            <a:endParaRPr lang="en-US" altLang="he-IL" smtClean="0"/>
          </a:p>
        </p:txBody>
      </p:sp>
      <p:sp>
        <p:nvSpPr>
          <p:cNvPr id="10243"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34AE826-51D1-48DA-999A-A4E8E278CD92}" type="slidenum">
              <a:rPr lang="he-IL" altLang="he-IL"/>
              <a:pPr algn="r" eaLnBrk="1" hangingPunct="1">
                <a:spcBef>
                  <a:spcPct val="0"/>
                </a:spcBef>
              </a:pPr>
              <a:t>5</a:t>
            </a:fld>
            <a:endParaRPr lang="en-US" altLang="he-IL"/>
          </a:p>
        </p:txBody>
      </p:sp>
      <p:sp>
        <p:nvSpPr>
          <p:cNvPr id="10244"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00" tIns="47050" rIns="94100" bIns="47050" anchor="b"/>
          <a:lstStyle>
            <a:lvl1pPr defTabSz="9413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413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413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413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413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4C3602C3-021A-48F5-B9D5-3F96ABF4B4CA}" type="slidenum">
              <a:rPr lang="he-IL" altLang="he-IL">
                <a:latin typeface="Times New Roman" panose="02020603050405020304" pitchFamily="18" charset="0"/>
                <a:cs typeface="Times New Roman" panose="02020603050405020304" pitchFamily="18" charset="0"/>
              </a:rPr>
              <a:pPr algn="r" eaLnBrk="1" hangingPunct="1">
                <a:spcBef>
                  <a:spcPct val="0"/>
                </a:spcBef>
              </a:pPr>
              <a:t>5</a:t>
            </a:fld>
            <a:endParaRPr lang="en-US" altLang="he-IL">
              <a:latin typeface="Times New Roman" panose="02020603050405020304" pitchFamily="18" charset="0"/>
              <a:cs typeface="Times New Roman" panose="02020603050405020304" pitchFamily="18" charset="0"/>
            </a:endParaRPr>
          </a:p>
        </p:txBody>
      </p:sp>
      <p:sp>
        <p:nvSpPr>
          <p:cNvPr id="10245" name="Rectangle 2"/>
          <p:cNvSpPr>
            <a:spLocks noGrp="1" noRot="1" noChangeAspect="1" noChangeArrowheads="1" noTextEdit="1"/>
          </p:cNvSpPr>
          <p:nvPr>
            <p:ph type="sldImg"/>
          </p:nvPr>
        </p:nvSpPr>
        <p:spPr>
          <a:xfrm>
            <a:off x="954088" y="515938"/>
            <a:ext cx="5210175" cy="3908425"/>
          </a:xfrm>
          <a:ln/>
        </p:spPr>
      </p:sp>
      <p:sp>
        <p:nvSpPr>
          <p:cNvPr id="10246" name="Rectangle 3"/>
          <p:cNvSpPr>
            <a:spLocks noGrp="1" noChangeArrowheads="1"/>
          </p:cNvSpPr>
          <p:nvPr>
            <p:ph type="body" idx="1"/>
          </p:nvPr>
        </p:nvSpPr>
        <p:spPr>
          <a:xfrm>
            <a:off x="466725" y="5205413"/>
            <a:ext cx="6154738" cy="2854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00" tIns="47050" rIns="94100" bIns="47050"/>
          <a:lstStyle/>
          <a:p>
            <a:pPr eaLnBrk="1" hangingPunct="1"/>
            <a:endParaRPr lang="en-GB" altLang="he-I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grpSp>
        <p:nvGrpSpPr>
          <p:cNvPr id="2" name="Group 3"/>
          <p:cNvGrpSpPr>
            <a:grpSpLocks/>
          </p:cNvGrpSpPr>
          <p:nvPr/>
        </p:nvGrpSpPr>
        <p:grpSpPr bwMode="auto">
          <a:xfrm>
            <a:off x="34925" y="4292600"/>
            <a:ext cx="9074150" cy="2520950"/>
            <a:chOff x="0" y="2640"/>
            <a:chExt cx="5760" cy="1680"/>
          </a:xfrm>
        </p:grpSpPr>
        <p:sp>
          <p:nvSpPr>
            <p:cNvPr id="3" name="Rectangle 4"/>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he-IL" altLang="he-IL"/>
            </a:p>
          </p:txBody>
        </p:sp>
        <p:sp>
          <p:nvSpPr>
            <p:cNvPr id="4" name="Rectangle 5"/>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eaLnBrk="1" hangingPunct="1">
                <a:defRPr/>
              </a:pPr>
              <a:endParaRPr lang="he-IL"/>
            </a:p>
          </p:txBody>
        </p:sp>
      </p:grpSp>
      <p:sp>
        <p:nvSpPr>
          <p:cNvPr id="5" name="Rectangle 6"/>
          <p:cNvSpPr>
            <a:spLocks noChangeArrowheads="1"/>
          </p:cNvSpPr>
          <p:nvPr/>
        </p:nvSpPr>
        <p:spPr bwMode="gray">
          <a:xfrm>
            <a:off x="34925" y="44450"/>
            <a:ext cx="9074150" cy="2282825"/>
          </a:xfrm>
          <a:prstGeom prst="rect">
            <a:avLst/>
          </a:prstGeom>
          <a:gradFill rotWithShape="0">
            <a:gsLst>
              <a:gs pos="0">
                <a:schemeClr val="tx1"/>
              </a:gs>
              <a:gs pos="100000">
                <a:schemeClr val="tx1">
                  <a:gamma/>
                  <a:shade val="46275"/>
                  <a:invGamma/>
                </a:schemeClr>
              </a:gs>
            </a:gsLst>
            <a:lin ang="5400000" scaled="1"/>
          </a:gradFill>
          <a:ln w="9525">
            <a:noFill/>
            <a:miter lim="800000"/>
            <a:headEnd/>
            <a:tailEnd/>
          </a:ln>
          <a:effectLst/>
        </p:spPr>
        <p:txBody>
          <a:bodyPr wrap="none" anchor="ctr"/>
          <a:lstStyle/>
          <a:p>
            <a:pPr eaLnBrk="1" hangingPunct="1">
              <a:defRPr/>
            </a:pPr>
            <a:endParaRPr lang="he-IL"/>
          </a:p>
        </p:txBody>
      </p:sp>
      <p:grpSp>
        <p:nvGrpSpPr>
          <p:cNvPr id="6" name="Group 7"/>
          <p:cNvGrpSpPr>
            <a:grpSpLocks/>
          </p:cNvGrpSpPr>
          <p:nvPr/>
        </p:nvGrpSpPr>
        <p:grpSpPr bwMode="auto">
          <a:xfrm>
            <a:off x="-4763" y="0"/>
            <a:ext cx="9148763" cy="6856413"/>
            <a:chOff x="-3" y="0"/>
            <a:chExt cx="5763" cy="4319"/>
          </a:xfrm>
        </p:grpSpPr>
        <p:sp>
          <p:nvSpPr>
            <p:cNvPr id="7" name="AutoShape 8"/>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he-IL" altLang="he-IL"/>
            </a:p>
          </p:txBody>
        </p:sp>
        <p:sp>
          <p:nvSpPr>
            <p:cNvPr id="8" name="Freeform 9"/>
            <p:cNvSpPr>
              <a:spLocks/>
            </p:cNvSpPr>
            <p:nvPr userDrawn="1"/>
          </p:nvSpPr>
          <p:spPr bwMode="gray">
            <a:xfrm>
              <a:off x="0" y="0"/>
              <a:ext cx="288" cy="288"/>
            </a:xfrm>
            <a:custGeom>
              <a:avLst/>
              <a:gdLst>
                <a:gd name="T0" fmla="*/ 0 w 336"/>
                <a:gd name="T1" fmla="*/ 2 h 384"/>
                <a:gd name="T2" fmla="*/ 0 w 336"/>
                <a:gd name="T3" fmla="*/ 2 h 384"/>
                <a:gd name="T4" fmla="*/ 3 w 336"/>
                <a:gd name="T5" fmla="*/ 2 h 384"/>
                <a:gd name="T6" fmla="*/ 3 w 336"/>
                <a:gd name="T7" fmla="*/ 2 h 384"/>
                <a:gd name="T8" fmla="*/ 5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9" name="Freeform 10"/>
            <p:cNvSpPr>
              <a:spLocks/>
            </p:cNvSpPr>
            <p:nvPr userDrawn="1"/>
          </p:nvSpPr>
          <p:spPr bwMode="gray">
            <a:xfrm rot="-5408600">
              <a:off x="-50" y="4030"/>
              <a:ext cx="336" cy="242"/>
            </a:xfrm>
            <a:custGeom>
              <a:avLst/>
              <a:gdLst>
                <a:gd name="T0" fmla="*/ 0 w 336"/>
                <a:gd name="T1" fmla="*/ 1 h 384"/>
                <a:gd name="T2" fmla="*/ 0 w 336"/>
                <a:gd name="T3" fmla="*/ 1 h 384"/>
                <a:gd name="T4" fmla="*/ 96 w 336"/>
                <a:gd name="T5" fmla="*/ 1 h 384"/>
                <a:gd name="T6" fmla="*/ 192 w 336"/>
                <a:gd name="T7" fmla="*/ 1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10" name="Freeform 11"/>
            <p:cNvSpPr>
              <a:spLocks/>
            </p:cNvSpPr>
            <p:nvPr userDrawn="1"/>
          </p:nvSpPr>
          <p:spPr bwMode="gray">
            <a:xfrm rot="10769190">
              <a:off x="5519" y="4031"/>
              <a:ext cx="232" cy="287"/>
            </a:xfrm>
            <a:custGeom>
              <a:avLst/>
              <a:gdLst>
                <a:gd name="T0" fmla="*/ 0 w 336"/>
                <a:gd name="T1" fmla="*/ 1 h 384"/>
                <a:gd name="T2" fmla="*/ 0 w 336"/>
                <a:gd name="T3" fmla="*/ 1 h 384"/>
                <a:gd name="T4" fmla="*/ 1 w 336"/>
                <a:gd name="T5" fmla="*/ 1 h 384"/>
                <a:gd name="T6" fmla="*/ 1 w 336"/>
                <a:gd name="T7" fmla="*/ 1 h 384"/>
                <a:gd name="T8" fmla="*/ 1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11" name="Freeform 12"/>
            <p:cNvSpPr>
              <a:spLocks/>
            </p:cNvSpPr>
            <p:nvPr userDrawn="1"/>
          </p:nvSpPr>
          <p:spPr bwMode="gray">
            <a:xfrm rot="5400000">
              <a:off x="5472" y="0"/>
              <a:ext cx="288" cy="288"/>
            </a:xfrm>
            <a:custGeom>
              <a:avLst/>
              <a:gdLst>
                <a:gd name="T0" fmla="*/ 0 w 336"/>
                <a:gd name="T1" fmla="*/ 2 h 384"/>
                <a:gd name="T2" fmla="*/ 0 w 336"/>
                <a:gd name="T3" fmla="*/ 2 h 384"/>
                <a:gd name="T4" fmla="*/ 3 w 336"/>
                <a:gd name="T5" fmla="*/ 2 h 384"/>
                <a:gd name="T6" fmla="*/ 3 w 336"/>
                <a:gd name="T7" fmla="*/ 2 h 384"/>
                <a:gd name="T8" fmla="*/ 5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grpSp>
      <p:sp>
        <p:nvSpPr>
          <p:cNvPr id="12" name="Rectangle 18"/>
          <p:cNvSpPr>
            <a:spLocks noChangeArrowheads="1"/>
          </p:cNvSpPr>
          <p:nvPr/>
        </p:nvSpPr>
        <p:spPr bwMode="auto">
          <a:xfrm>
            <a:off x="0" y="2349500"/>
            <a:ext cx="2268538" cy="1871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he-IL" altLang="he-IL"/>
          </a:p>
        </p:txBody>
      </p:sp>
      <p:sp>
        <p:nvSpPr>
          <p:cNvPr id="13" name="Rectangle 20"/>
          <p:cNvSpPr>
            <a:spLocks noChangeArrowheads="1"/>
          </p:cNvSpPr>
          <p:nvPr/>
        </p:nvSpPr>
        <p:spPr bwMode="auto">
          <a:xfrm>
            <a:off x="2124075" y="4005263"/>
            <a:ext cx="489585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he-IL" altLang="he-IL"/>
          </a:p>
        </p:txBody>
      </p:sp>
    </p:spTree>
    <p:extLst>
      <p:ext uri="{BB962C8B-B14F-4D97-AF65-F5344CB8AC3E}">
        <p14:creationId xmlns:p14="http://schemas.microsoft.com/office/powerpoint/2010/main" val="348988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1600200"/>
            <a:ext cx="8229600" cy="4525963"/>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910633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a:prstGeom prst="rect">
            <a:avLst/>
          </a:prstGeo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91159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תוכן 2"/>
          <p:cNvSpPr>
            <a:spLocks noGrp="1"/>
          </p:cNvSpPr>
          <p:nvPr>
            <p:ph idx="1"/>
          </p:nvPr>
        </p:nvSpPr>
        <p:spPr>
          <a:xfrm>
            <a:off x="457200" y="1600200"/>
            <a:ext cx="8229600" cy="4525963"/>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8504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a:prstGeom prst="rect">
            <a:avLst/>
          </a:prstGeo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88796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917065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35568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Tree>
    <p:extLst>
      <p:ext uri="{BB962C8B-B14F-4D97-AF65-F5344CB8AC3E}">
        <p14:creationId xmlns:p14="http://schemas.microsoft.com/office/powerpoint/2010/main" val="1507881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4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a:prstGeom prst="rect">
            <a:avLst/>
          </a:prstGeo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1211145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a:prstGeom prst="rect">
            <a:avLst/>
          </a:prstGeo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120020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sp>
        <p:nvSpPr>
          <p:cNvPr id="371718" name="Rectangle 6"/>
          <p:cNvSpPr>
            <a:spLocks noChangeArrowheads="1"/>
          </p:cNvSpPr>
          <p:nvPr/>
        </p:nvSpPr>
        <p:spPr bwMode="gray">
          <a:xfrm>
            <a:off x="1588" y="0"/>
            <a:ext cx="9144000" cy="241300"/>
          </a:xfrm>
          <a:prstGeom prst="rect">
            <a:avLst/>
          </a:prstGeom>
          <a:gradFill rotWithShape="0">
            <a:gsLst>
              <a:gs pos="0">
                <a:schemeClr val="tx1"/>
              </a:gs>
              <a:gs pos="100000">
                <a:schemeClr val="tx1">
                  <a:gamma/>
                  <a:shade val="46275"/>
                  <a:invGamma/>
                </a:schemeClr>
              </a:gs>
            </a:gsLst>
            <a:lin ang="0" scaled="1"/>
          </a:gradFill>
          <a:ln w="9525">
            <a:noFill/>
            <a:miter lim="800000"/>
            <a:headEnd/>
            <a:tailEnd/>
          </a:ln>
          <a:effectLst/>
        </p:spPr>
        <p:txBody>
          <a:bodyPr wrap="none" anchor="ctr"/>
          <a:lstStyle/>
          <a:p>
            <a:pPr eaLnBrk="1" hangingPunct="1">
              <a:defRPr/>
            </a:pPr>
            <a:endParaRPr lang="he-IL"/>
          </a:p>
        </p:txBody>
      </p:sp>
      <p:sp>
        <p:nvSpPr>
          <p:cNvPr id="371719" name="Rectangle 7"/>
          <p:cNvSpPr>
            <a:spLocks noChangeArrowheads="1"/>
          </p:cNvSpPr>
          <p:nvPr/>
        </p:nvSpPr>
        <p:spPr bwMode="gray">
          <a:xfrm>
            <a:off x="12700" y="1235075"/>
            <a:ext cx="9132888" cy="158750"/>
          </a:xfrm>
          <a:prstGeom prst="rect">
            <a:avLst/>
          </a:prstGeom>
          <a:gradFill rotWithShape="0">
            <a:gsLst>
              <a:gs pos="0">
                <a:schemeClr val="bg2"/>
              </a:gs>
              <a:gs pos="100000">
                <a:schemeClr val="bg2">
                  <a:gamma/>
                  <a:tint val="0"/>
                  <a:invGamma/>
                </a:schemeClr>
              </a:gs>
            </a:gsLst>
            <a:lin ang="5400000" scaled="1"/>
          </a:gradFill>
          <a:ln w="9525">
            <a:noFill/>
            <a:miter lim="800000"/>
            <a:headEnd/>
            <a:tailEnd/>
          </a:ln>
          <a:effectLst/>
        </p:spPr>
        <p:txBody>
          <a:bodyPr wrap="none" anchor="ctr"/>
          <a:lstStyle/>
          <a:p>
            <a:pPr eaLnBrk="1" hangingPunct="1">
              <a:defRPr/>
            </a:pPr>
            <a:endParaRPr lang="he-IL"/>
          </a:p>
        </p:txBody>
      </p:sp>
      <p:pic>
        <p:nvPicPr>
          <p:cNvPr id="1028" name="Picture 11" descr="fff copy"/>
          <p:cNvPicPr>
            <a:picLocks noChangeAspect="1" noChangeArrowheads="1"/>
          </p:cNvPicPr>
          <p:nvPr/>
        </p:nvPicPr>
        <p:blipFill>
          <a:blip r:embed="rId13">
            <a:extLst>
              <a:ext uri="{28A0092B-C50C-407E-A947-70E740481C1C}">
                <a14:useLocalDpi xmlns:a14="http://schemas.microsoft.com/office/drawing/2010/main" val="0"/>
              </a:ext>
            </a:extLst>
          </a:blip>
          <a:srcRect l="26440"/>
          <a:stretch>
            <a:fillRect/>
          </a:stretch>
        </p:blipFill>
        <p:spPr bwMode="auto">
          <a:xfrm>
            <a:off x="0" y="188913"/>
            <a:ext cx="9144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מציין מיקום של מספר שקופית 3"/>
          <p:cNvSpPr txBox="1">
            <a:spLocks noGrp="1"/>
          </p:cNvSpPr>
          <p:nvPr userDrawn="1"/>
        </p:nvSpPr>
        <p:spPr bwMode="auto">
          <a:xfrm>
            <a:off x="8154988" y="6527800"/>
            <a:ext cx="1241425" cy="357188"/>
          </a:xfrm>
          <a:prstGeom prst="rect">
            <a:avLst/>
          </a:prstGeom>
          <a:noFill/>
          <a:ln>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rtl="1" eaLnBrk="1" hangingPunct="1">
              <a:defRPr/>
            </a:pPr>
            <a:r>
              <a:rPr lang="he-IL" sz="1400" b="1" dirty="0">
                <a:latin typeface="Tahoma" pitchFamily="34" charset="0"/>
                <a:cs typeface="+mj-cs"/>
              </a:rPr>
              <a:t>שלומי שוב</a:t>
            </a:r>
            <a:endParaRPr lang="en-US" sz="1400" b="1" dirty="0">
              <a:latin typeface="Tahoma" pitchFamily="34" charset="0"/>
              <a:cs typeface="Tahoma" pitchFamily="34" charset="0"/>
            </a:endParaRPr>
          </a:p>
        </p:txBody>
      </p:sp>
    </p:spTree>
  </p:cSld>
  <p:clrMap bg1="lt1" tx1="dk1" bg2="lt2" tx2="dk2" accent1="accent1" accent2="accent2" accent3="accent3" accent4="accent4" accent5="accent5" accent6="accent6" hlink="hlink" folHlink="folHlink"/>
  <p:sldLayoutIdLst>
    <p:sldLayoutId id="2147484238"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Arial" pitchFamily="34" charset="0"/>
          <a:cs typeface="Arial" pitchFamily="34" charset="0"/>
        </a:defRPr>
      </a:lvl2pPr>
      <a:lvl3pPr algn="l" rtl="0" eaLnBrk="0" fontAlgn="base" hangingPunct="0">
        <a:spcBef>
          <a:spcPct val="0"/>
        </a:spcBef>
        <a:spcAft>
          <a:spcPct val="0"/>
        </a:spcAft>
        <a:defRPr sz="4000">
          <a:solidFill>
            <a:schemeClr val="bg1"/>
          </a:solidFill>
          <a:latin typeface="Arial" pitchFamily="34" charset="0"/>
          <a:cs typeface="Arial" pitchFamily="34" charset="0"/>
        </a:defRPr>
      </a:lvl3pPr>
      <a:lvl4pPr algn="l" rtl="0" eaLnBrk="0" fontAlgn="base" hangingPunct="0">
        <a:spcBef>
          <a:spcPct val="0"/>
        </a:spcBef>
        <a:spcAft>
          <a:spcPct val="0"/>
        </a:spcAft>
        <a:defRPr sz="4000">
          <a:solidFill>
            <a:schemeClr val="bg1"/>
          </a:solidFill>
          <a:latin typeface="Arial" pitchFamily="34" charset="0"/>
          <a:cs typeface="Arial" pitchFamily="34" charset="0"/>
        </a:defRPr>
      </a:lvl4pPr>
      <a:lvl5pPr algn="l" rtl="0" eaLnBrk="0" fontAlgn="base" hangingPunct="0">
        <a:spcBef>
          <a:spcPct val="0"/>
        </a:spcBef>
        <a:spcAft>
          <a:spcPct val="0"/>
        </a:spcAft>
        <a:defRPr sz="4000">
          <a:solidFill>
            <a:schemeClr val="bg1"/>
          </a:solidFill>
          <a:latin typeface="Arial" pitchFamily="34" charset="0"/>
          <a:cs typeface="Arial" pitchFamily="34" charset="0"/>
        </a:defRPr>
      </a:lvl5pPr>
      <a:lvl6pPr marL="457200" algn="l" rtl="0" fontAlgn="base">
        <a:spcBef>
          <a:spcPct val="0"/>
        </a:spcBef>
        <a:spcAft>
          <a:spcPct val="0"/>
        </a:spcAft>
        <a:defRPr sz="4000">
          <a:solidFill>
            <a:schemeClr val="bg1"/>
          </a:solidFill>
          <a:latin typeface="Arial" pitchFamily="34" charset="0"/>
          <a:cs typeface="Arial" pitchFamily="34" charset="0"/>
        </a:defRPr>
      </a:lvl6pPr>
      <a:lvl7pPr marL="914400" algn="l" rtl="0" fontAlgn="base">
        <a:spcBef>
          <a:spcPct val="0"/>
        </a:spcBef>
        <a:spcAft>
          <a:spcPct val="0"/>
        </a:spcAft>
        <a:defRPr sz="4000">
          <a:solidFill>
            <a:schemeClr val="bg1"/>
          </a:solidFill>
          <a:latin typeface="Arial" pitchFamily="34" charset="0"/>
          <a:cs typeface="Arial" pitchFamily="34" charset="0"/>
        </a:defRPr>
      </a:lvl7pPr>
      <a:lvl8pPr marL="1371600" algn="l" rtl="0" fontAlgn="base">
        <a:spcBef>
          <a:spcPct val="0"/>
        </a:spcBef>
        <a:spcAft>
          <a:spcPct val="0"/>
        </a:spcAft>
        <a:defRPr sz="4000">
          <a:solidFill>
            <a:schemeClr val="bg1"/>
          </a:solidFill>
          <a:latin typeface="Arial" pitchFamily="34" charset="0"/>
          <a:cs typeface="Arial" pitchFamily="34" charset="0"/>
        </a:defRPr>
      </a:lvl8pPr>
      <a:lvl9pPr marL="1828800" algn="l" rtl="0" fontAlgn="base">
        <a:spcBef>
          <a:spcPct val="0"/>
        </a:spcBef>
        <a:spcAft>
          <a:spcPct val="0"/>
        </a:spcAft>
        <a:defRPr sz="40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187450" y="620713"/>
            <a:ext cx="6553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6000" b="1">
                <a:solidFill>
                  <a:schemeClr val="bg1"/>
                </a:solidFill>
              </a:rPr>
              <a:t>תשלום מבוסס מניות</a:t>
            </a:r>
            <a:endParaRPr lang="en-US" altLang="he-IL" sz="6000" b="1">
              <a:solidFill>
                <a:schemeClr val="bg1"/>
              </a:solidFill>
            </a:endParaRPr>
          </a:p>
        </p:txBody>
      </p:sp>
      <p:pic>
        <p:nvPicPr>
          <p:cNvPr id="4099" name="Picture 8" descr="disp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349500"/>
            <a:ext cx="1681163" cy="19431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100" name="Rectangle 6"/>
          <p:cNvSpPr>
            <a:spLocks noChangeArrowheads="1"/>
          </p:cNvSpPr>
          <p:nvPr/>
        </p:nvSpPr>
        <p:spPr bwMode="ltGray">
          <a:xfrm>
            <a:off x="2643188" y="3214688"/>
            <a:ext cx="40973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sz="3600" b="1">
                <a:solidFill>
                  <a:srgbClr val="000066"/>
                </a:solidFill>
              </a:rPr>
              <a:t>מרצה:  שלומי שוב</a:t>
            </a:r>
            <a:endParaRPr lang="en-US" altLang="he-IL" sz="3600" b="1">
              <a:solidFill>
                <a:srgbClr val="000066"/>
              </a:solidFill>
            </a:endParaRPr>
          </a:p>
        </p:txBody>
      </p:sp>
      <p:sp>
        <p:nvSpPr>
          <p:cNvPr id="4101" name="Text Box 5"/>
          <p:cNvSpPr txBox="1">
            <a:spLocks noChangeArrowheads="1"/>
          </p:cNvSpPr>
          <p:nvPr/>
        </p:nvSpPr>
        <p:spPr bwMode="auto">
          <a:xfrm>
            <a:off x="71438" y="4321175"/>
            <a:ext cx="90011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he-IL" sz="4800" b="1">
                <a:solidFill>
                  <a:srgbClr val="000066"/>
                </a:solidFill>
              </a:rPr>
              <a:t>IFRS 2</a:t>
            </a:r>
          </a:p>
          <a:p>
            <a:pPr algn="ctr" eaLnBrk="1" hangingPunct="1">
              <a:spcBef>
                <a:spcPct val="50000"/>
              </a:spcBef>
            </a:pPr>
            <a:r>
              <a:rPr lang="he-IL" altLang="he-IL" sz="3600" b="1">
                <a:solidFill>
                  <a:srgbClr val="000066"/>
                </a:solidFill>
              </a:rPr>
              <a:t>מודול ראשון – מבוא והקבצות</a:t>
            </a:r>
            <a:endParaRPr lang="en-US" altLang="he-IL" sz="3600" b="1">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1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מציין מיקום של מספר שקופית 3"/>
          <p:cNvSpPr txBox="1">
            <a:spLocks noGrp="1"/>
          </p:cNvSpPr>
          <p:nvPr/>
        </p:nvSpPr>
        <p:spPr bwMode="auto">
          <a:xfrm>
            <a:off x="17463" y="6577013"/>
            <a:ext cx="17414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E5D64483-88B3-4E47-B3E0-7EC67AEAC41A}" type="slidenum">
              <a:rPr lang="he-IL" altLang="he-IL" sz="1400" b="1">
                <a:latin typeface="Tahoma" panose="020B0604030504040204" pitchFamily="34" charset="0"/>
              </a:rPr>
              <a:pPr rtl="1" eaLnBrk="1" hangingPunct="1"/>
              <a:t>10</a:t>
            </a:fld>
            <a:endParaRPr lang="en-US" altLang="he-IL" sz="1400" b="1">
              <a:latin typeface="Tahoma" panose="020B0604030504040204" pitchFamily="34" charset="0"/>
              <a:cs typeface="Tahoma" panose="020B0604030504040204" pitchFamily="34" charset="0"/>
            </a:endParaRPr>
          </a:p>
        </p:txBody>
      </p:sp>
      <p:sp>
        <p:nvSpPr>
          <p:cNvPr id="15363" name="Text Box 5"/>
          <p:cNvSpPr txBox="1">
            <a:spLocks noChangeArrowheads="1"/>
          </p:cNvSpPr>
          <p:nvPr/>
        </p:nvSpPr>
        <p:spPr bwMode="auto">
          <a:xfrm>
            <a:off x="179388" y="2708275"/>
            <a:ext cx="87010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buClr>
                <a:schemeClr val="accent1"/>
              </a:buClr>
            </a:pPr>
            <a:r>
              <a:rPr lang="he-IL" altLang="he-IL" sz="4800" b="1">
                <a:solidFill>
                  <a:srgbClr val="000066"/>
                </a:solidFill>
              </a:rPr>
              <a:t>המשך יבוא...</a:t>
            </a:r>
            <a:endParaRPr lang="he-IL" altLang="he-IL" sz="4800">
              <a:solidFill>
                <a:srgbClr val="000066"/>
              </a:solidFill>
            </a:endParaRPr>
          </a:p>
        </p:txBody>
      </p:sp>
      <p:sp>
        <p:nvSpPr>
          <p:cNvPr id="15364" name="Rectangle 5"/>
          <p:cNvSpPr>
            <a:spLocks noChangeArrowheads="1"/>
          </p:cNvSpPr>
          <p:nvPr/>
        </p:nvSpPr>
        <p:spPr bwMode="auto">
          <a:xfrm>
            <a:off x="323850" y="476250"/>
            <a:ext cx="85566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ct val="80000"/>
              </a:lnSpc>
            </a:pPr>
            <a:r>
              <a:rPr lang="he-IL" altLang="he-IL" sz="3200">
                <a:solidFill>
                  <a:schemeClr val="bg1"/>
                </a:solidFill>
              </a:rPr>
              <a:t>במודול הבא</a:t>
            </a:r>
            <a:endParaRPr lang="en-US" altLang="he-IL" sz="3200">
              <a:solidFill>
                <a:schemeClr val="bg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2"/>
          <p:cNvSpPr>
            <a:spLocks noChangeArrowheads="1"/>
          </p:cNvSpPr>
          <p:nvPr/>
        </p:nvSpPr>
        <p:spPr bwMode="auto">
          <a:xfrm>
            <a:off x="325438" y="1484313"/>
            <a:ext cx="8567737" cy="1428750"/>
          </a:xfrm>
          <a:prstGeom prst="roundRect">
            <a:avLst>
              <a:gd name="adj" fmla="val 16667"/>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endParaRPr lang="zh-CN" altLang="zh-CN" sz="2000">
              <a:solidFill>
                <a:srgbClr val="FFFFFF"/>
              </a:solidFill>
              <a:latin typeface="Verdana" pitchFamily="34" charset="0"/>
              <a:ea typeface="SimSun" pitchFamily="2" charset="-122"/>
              <a:cs typeface="Arial" charset="0"/>
            </a:endParaRPr>
          </a:p>
        </p:txBody>
      </p:sp>
      <p:sp>
        <p:nvSpPr>
          <p:cNvPr id="6147" name="מציין מיקום של מספר שקופית 3"/>
          <p:cNvSpPr txBox="1">
            <a:spLocks noGrp="1"/>
          </p:cNvSpPr>
          <p:nvPr/>
        </p:nvSpPr>
        <p:spPr bwMode="auto">
          <a:xfrm>
            <a:off x="17463" y="6577013"/>
            <a:ext cx="17414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BD3CF269-BC9A-4533-BABC-EEBB791FA9DF}" type="slidenum">
              <a:rPr lang="he-IL" altLang="he-IL" sz="1400" b="1">
                <a:latin typeface="Tahoma" panose="020B0604030504040204" pitchFamily="34" charset="0"/>
              </a:rPr>
              <a:pPr rtl="1" eaLnBrk="1" hangingPunct="1"/>
              <a:t>2</a:t>
            </a:fld>
            <a:endParaRPr lang="en-US" altLang="he-IL" sz="1400" b="1">
              <a:latin typeface="Tahoma" panose="020B0604030504040204" pitchFamily="34" charset="0"/>
              <a:cs typeface="Tahoma" panose="020B0604030504040204" pitchFamily="34" charset="0"/>
            </a:endParaRPr>
          </a:p>
        </p:txBody>
      </p:sp>
      <p:sp>
        <p:nvSpPr>
          <p:cNvPr id="6148" name="Text Box 7"/>
          <p:cNvSpPr txBox="1">
            <a:spLocks noChangeArrowheads="1"/>
          </p:cNvSpPr>
          <p:nvPr/>
        </p:nvSpPr>
        <p:spPr bwMode="auto">
          <a:xfrm>
            <a:off x="323850" y="1484313"/>
            <a:ext cx="85677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1" eaLnBrk="1" hangingPunct="1">
              <a:spcBef>
                <a:spcPct val="20000"/>
              </a:spcBef>
              <a:buClr>
                <a:srgbClr val="FF3300"/>
              </a:buClr>
              <a:buFont typeface="Wingdings" panose="05000000000000000000" pitchFamily="2" charset="2"/>
              <a:buNone/>
            </a:pPr>
            <a:r>
              <a:rPr lang="he-IL" altLang="he-IL" sz="2000">
                <a:solidFill>
                  <a:srgbClr val="000066"/>
                </a:solidFill>
              </a:rPr>
              <a:t>עסקת תשלום מבוסס מניות היא עסקה בה הישות מקבלת סחורות או שירותים תמורת מכשירים הוניים של הישות, או רוכשת סחורות או שירותים על ידי נטילת התחייבות להעביר מזומן או נכסים אחרים לספק של אותם סחורות או שירותים בסכומים המבוססים על המחיר של מכשירים הוניים של הישות. (נספח א' לתקן).</a:t>
            </a:r>
          </a:p>
        </p:txBody>
      </p:sp>
      <p:sp>
        <p:nvSpPr>
          <p:cNvPr id="6149" name="Text Box 7"/>
          <p:cNvSpPr txBox="1">
            <a:spLocks noChangeArrowheads="1"/>
          </p:cNvSpPr>
          <p:nvPr/>
        </p:nvSpPr>
        <p:spPr bwMode="auto">
          <a:xfrm>
            <a:off x="323850" y="4221163"/>
            <a:ext cx="85677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2857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1">
              <a:lnSpc>
                <a:spcPct val="120000"/>
              </a:lnSpc>
              <a:buClr>
                <a:srgbClr val="FF0000"/>
              </a:buClr>
              <a:buFont typeface="Webdings" panose="05030102010509060703" pitchFamily="18" charset="2"/>
              <a:buNone/>
            </a:pPr>
            <a:r>
              <a:rPr lang="he-IL" altLang="he-IL" sz="2000" b="1" u="sng">
                <a:solidFill>
                  <a:srgbClr val="000066"/>
                </a:solidFill>
              </a:rPr>
              <a:t>דגשים:</a:t>
            </a:r>
          </a:p>
          <a:p>
            <a:pPr lvl="1" algn="just" rtl="1" eaLnBrk="1" hangingPunct="1">
              <a:buClr>
                <a:schemeClr val="tx1"/>
              </a:buClr>
              <a:buFont typeface="Arial" panose="020B0604020202020204" pitchFamily="34" charset="0"/>
              <a:buChar char="•"/>
            </a:pPr>
            <a:r>
              <a:rPr lang="he-IL" altLang="he-IL" sz="2000">
                <a:solidFill>
                  <a:srgbClr val="000066"/>
                </a:solidFill>
              </a:rPr>
              <a:t>לא רק לעובדים.</a:t>
            </a:r>
          </a:p>
          <a:p>
            <a:pPr lvl="1" algn="just" rtl="1" eaLnBrk="1" hangingPunct="1">
              <a:buClr>
                <a:schemeClr val="tx1"/>
              </a:buClr>
              <a:buFont typeface="Arial" panose="020B0604020202020204" pitchFamily="34" charset="0"/>
              <a:buChar char="•"/>
            </a:pPr>
            <a:r>
              <a:rPr lang="he-IL" altLang="he-IL" sz="2000">
                <a:solidFill>
                  <a:srgbClr val="000066"/>
                </a:solidFill>
              </a:rPr>
              <a:t>לא רק במכשירים הוניים.</a:t>
            </a:r>
          </a:p>
        </p:txBody>
      </p:sp>
      <p:sp>
        <p:nvSpPr>
          <p:cNvPr id="2" name="AutoShape 12"/>
          <p:cNvSpPr>
            <a:spLocks noChangeArrowheads="1"/>
          </p:cNvSpPr>
          <p:nvPr/>
        </p:nvSpPr>
        <p:spPr bwMode="auto">
          <a:xfrm>
            <a:off x="323850" y="3213100"/>
            <a:ext cx="8567738" cy="708025"/>
          </a:xfrm>
          <a:prstGeom prst="roundRect">
            <a:avLst>
              <a:gd name="adj" fmla="val 16667"/>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endParaRPr lang="zh-CN" altLang="zh-CN" sz="2000">
              <a:solidFill>
                <a:srgbClr val="FFFFFF"/>
              </a:solidFill>
              <a:latin typeface="Verdana" pitchFamily="34" charset="0"/>
              <a:ea typeface="SimSun" pitchFamily="2" charset="-122"/>
              <a:cs typeface="Arial" charset="0"/>
            </a:endParaRPr>
          </a:p>
        </p:txBody>
      </p:sp>
      <p:sp>
        <p:nvSpPr>
          <p:cNvPr id="6151" name="Text Box 8"/>
          <p:cNvSpPr txBox="1">
            <a:spLocks noChangeArrowheads="1"/>
          </p:cNvSpPr>
          <p:nvPr/>
        </p:nvSpPr>
        <p:spPr bwMode="auto">
          <a:xfrm>
            <a:off x="323850" y="3213100"/>
            <a:ext cx="8577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1" eaLnBrk="1" hangingPunct="1"/>
            <a:r>
              <a:rPr lang="he-IL" altLang="he-IL" sz="2000">
                <a:solidFill>
                  <a:srgbClr val="000066"/>
                </a:solidFill>
              </a:rPr>
              <a:t>תשלום מבוסס מניות מהווה דרך תגמול מקובלת לעובדים, מנהלים ודירקטורים,           וכן לספקים ולנותני שירותים מקצועיים.</a:t>
            </a:r>
            <a:endParaRPr lang="en-US" altLang="he-IL" sz="2000">
              <a:solidFill>
                <a:srgbClr val="000066"/>
              </a:solidFill>
            </a:endParaRPr>
          </a:p>
        </p:txBody>
      </p:sp>
      <p:sp>
        <p:nvSpPr>
          <p:cNvPr id="6152" name="Rectangle 5"/>
          <p:cNvSpPr>
            <a:spLocks noChangeArrowheads="1"/>
          </p:cNvSpPr>
          <p:nvPr/>
        </p:nvSpPr>
        <p:spPr bwMode="auto">
          <a:xfrm>
            <a:off x="2319338" y="476250"/>
            <a:ext cx="65611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ct val="90000"/>
              </a:lnSpc>
            </a:pPr>
            <a:r>
              <a:rPr lang="he-IL" altLang="he-IL" sz="3200">
                <a:solidFill>
                  <a:schemeClr val="bg1"/>
                </a:solidFill>
              </a:rPr>
              <a:t>עסקת תשלום מבוסס מניות, מהי?</a:t>
            </a:r>
            <a:endParaRPr lang="en-US" altLang="he-IL" sz="3200">
              <a:solidFill>
                <a:schemeClr val="bg1"/>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2319338" y="476250"/>
            <a:ext cx="65611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ct val="90000"/>
              </a:lnSpc>
            </a:pPr>
            <a:r>
              <a:rPr lang="he-IL" altLang="he-IL" sz="3200">
                <a:solidFill>
                  <a:schemeClr val="bg1"/>
                </a:solidFill>
              </a:rPr>
              <a:t>מניות לעובדים – יתרונות וחסרונות </a:t>
            </a:r>
            <a:endParaRPr lang="en-US" altLang="he-IL" sz="3200">
              <a:solidFill>
                <a:schemeClr val="bg1"/>
              </a:solidFill>
            </a:endParaRPr>
          </a:p>
        </p:txBody>
      </p:sp>
      <p:sp>
        <p:nvSpPr>
          <p:cNvPr id="14" name="Text Box 8"/>
          <p:cNvSpPr txBox="1">
            <a:spLocks noChangeArrowheads="1"/>
          </p:cNvSpPr>
          <p:nvPr/>
        </p:nvSpPr>
        <p:spPr bwMode="auto">
          <a:xfrm>
            <a:off x="303213" y="1844675"/>
            <a:ext cx="85772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1" eaLnBrk="1" hangingPunct="1">
              <a:defRPr/>
            </a:pPr>
            <a:r>
              <a:rPr lang="he-IL" altLang="he-IL" sz="2000" b="1" dirty="0">
                <a:solidFill>
                  <a:srgbClr val="000066"/>
                </a:solidFill>
              </a:rPr>
              <a:t>יתרונות:</a:t>
            </a:r>
          </a:p>
          <a:p>
            <a:pPr marL="342900" indent="-342900" algn="just" rtl="1" eaLnBrk="1" hangingPunct="1">
              <a:buFont typeface="Arial" panose="020B0604020202020204" pitchFamily="34" charset="0"/>
              <a:buChar char="•"/>
              <a:defRPr/>
            </a:pPr>
            <a:r>
              <a:rPr lang="he-IL" altLang="he-IL" sz="2000" dirty="0">
                <a:solidFill>
                  <a:srgbClr val="000066"/>
                </a:solidFill>
              </a:rPr>
              <a:t>מצד אחד, מדובר בתגמול שאינו דורש יציאת מזומנים או משאבים כלכליים אחרים.</a:t>
            </a:r>
          </a:p>
          <a:p>
            <a:pPr marL="342900" indent="-342900" algn="just" rtl="1" eaLnBrk="1" hangingPunct="1">
              <a:buFont typeface="Arial" panose="020B0604020202020204" pitchFamily="34" charset="0"/>
              <a:buChar char="•"/>
              <a:defRPr/>
            </a:pPr>
            <a:r>
              <a:rPr lang="he-IL" altLang="he-IL" sz="2000" dirty="0">
                <a:solidFill>
                  <a:srgbClr val="000066"/>
                </a:solidFill>
              </a:rPr>
              <a:t>מצד שני, שיטת תגמול זו קושרת את העובד לשווי המניות של החברה.</a:t>
            </a:r>
          </a:p>
          <a:p>
            <a:pPr algn="just" rtl="1" eaLnBrk="1" hangingPunct="1">
              <a:defRPr/>
            </a:pPr>
            <a:endParaRPr lang="he-IL" altLang="he-IL" sz="2000" dirty="0"/>
          </a:p>
          <a:p>
            <a:pPr algn="just" rtl="1" eaLnBrk="1" hangingPunct="1">
              <a:defRPr/>
            </a:pPr>
            <a:r>
              <a:rPr lang="he-IL" altLang="he-IL" sz="2000" b="1" dirty="0">
                <a:solidFill>
                  <a:srgbClr val="000066"/>
                </a:solidFill>
              </a:rPr>
              <a:t>חיסרון:</a:t>
            </a:r>
          </a:p>
          <a:p>
            <a:pPr marL="342900" indent="-342900" algn="just" rtl="1" eaLnBrk="1" hangingPunct="1">
              <a:buFont typeface="Arial" panose="020B0604020202020204" pitchFamily="34" charset="0"/>
              <a:buChar char="•"/>
              <a:defRPr/>
            </a:pPr>
            <a:r>
              <a:rPr lang="he-IL" altLang="he-IL" sz="2000" dirty="0">
                <a:solidFill>
                  <a:srgbClr val="000066"/>
                </a:solidFill>
              </a:rPr>
              <a:t>"דילול" בעלי המניות הקיימים (פתרון אפשרי חלקי הינו הענקות </a:t>
            </a:r>
            <a:r>
              <a:rPr lang="en-US" altLang="he-IL" sz="2000" dirty="0">
                <a:solidFill>
                  <a:srgbClr val="000066"/>
                </a:solidFill>
              </a:rPr>
              <a:t>Cashless</a:t>
            </a:r>
            <a:r>
              <a:rPr lang="he-IL" altLang="he-IL" sz="2000" dirty="0">
                <a:solidFill>
                  <a:srgbClr val="000066"/>
                </a:solidFill>
              </a:rPr>
              <a:t>).</a:t>
            </a:r>
          </a:p>
        </p:txBody>
      </p:sp>
      <p:sp>
        <p:nvSpPr>
          <p:cNvPr id="7172" name="מציין מיקום של מספר שקופית 3"/>
          <p:cNvSpPr txBox="1">
            <a:spLocks noGrp="1"/>
          </p:cNvSpPr>
          <p:nvPr/>
        </p:nvSpPr>
        <p:spPr bwMode="auto">
          <a:xfrm>
            <a:off x="17463" y="6577013"/>
            <a:ext cx="17414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B8137F1C-219B-4B38-9638-13B35DD6F868}" type="slidenum">
              <a:rPr lang="he-IL" altLang="he-IL" sz="1400" b="1">
                <a:latin typeface="Tahoma" panose="020B0604030504040204" pitchFamily="34" charset="0"/>
              </a:rPr>
              <a:pPr rtl="1" eaLnBrk="1" hangingPunct="1"/>
              <a:t>3</a:t>
            </a:fld>
            <a:endParaRPr lang="en-US" altLang="he-IL" sz="1400" b="1">
              <a:latin typeface="Tahoma" panose="020B0604030504040204" pitchFamily="34" charset="0"/>
              <a:cs typeface="Tahoma" panose="020B060403050404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מציין מיקום של מספר שקופית 3"/>
          <p:cNvSpPr txBox="1">
            <a:spLocks noGrp="1"/>
          </p:cNvSpPr>
          <p:nvPr/>
        </p:nvSpPr>
        <p:spPr bwMode="auto">
          <a:xfrm>
            <a:off x="17463" y="6577013"/>
            <a:ext cx="17414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1E837539-7342-4E8B-AC6C-8F3BDBE8CD71}" type="slidenum">
              <a:rPr lang="he-IL" altLang="he-IL" sz="1400" b="1">
                <a:latin typeface="Tahoma" panose="020B0604030504040204" pitchFamily="34" charset="0"/>
              </a:rPr>
              <a:pPr rtl="1" eaLnBrk="1" hangingPunct="1"/>
              <a:t>4</a:t>
            </a:fld>
            <a:endParaRPr lang="en-US" altLang="he-IL" sz="1400" b="1">
              <a:latin typeface="Tahoma" panose="020B0604030504040204" pitchFamily="34" charset="0"/>
              <a:cs typeface="Tahoma" panose="020B0604030504040204" pitchFamily="34" charset="0"/>
            </a:endParaRPr>
          </a:p>
        </p:txBody>
      </p:sp>
      <p:sp>
        <p:nvSpPr>
          <p:cNvPr id="8195" name="Rectangle 5"/>
          <p:cNvSpPr>
            <a:spLocks noChangeArrowheads="1"/>
          </p:cNvSpPr>
          <p:nvPr/>
        </p:nvSpPr>
        <p:spPr bwMode="auto">
          <a:xfrm>
            <a:off x="2319338" y="476250"/>
            <a:ext cx="65611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ct val="90000"/>
              </a:lnSpc>
            </a:pPr>
            <a:r>
              <a:rPr lang="he-IL" altLang="he-IL" sz="3200">
                <a:solidFill>
                  <a:schemeClr val="bg1"/>
                </a:solidFill>
              </a:rPr>
              <a:t>מכשירים נפוצים לתגמול מבוסס מניות</a:t>
            </a:r>
            <a:endParaRPr lang="en-US" altLang="he-IL" sz="3200">
              <a:solidFill>
                <a:schemeClr val="bg1"/>
              </a:solidFill>
            </a:endParaRPr>
          </a:p>
        </p:txBody>
      </p:sp>
      <p:sp>
        <p:nvSpPr>
          <p:cNvPr id="9" name="Text Box 8"/>
          <p:cNvSpPr txBox="1">
            <a:spLocks noChangeArrowheads="1"/>
          </p:cNvSpPr>
          <p:nvPr/>
        </p:nvSpPr>
        <p:spPr bwMode="auto">
          <a:xfrm>
            <a:off x="163513" y="1557338"/>
            <a:ext cx="88090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gn="just" rtl="1" eaLnBrk="1" hangingPunct="1">
              <a:buFont typeface="Arial" panose="020B0604020202020204" pitchFamily="34" charset="0"/>
              <a:buChar char="•"/>
              <a:defRPr/>
            </a:pPr>
            <a:r>
              <a:rPr lang="he-IL" altLang="zh-CN" sz="2000" b="1" dirty="0">
                <a:solidFill>
                  <a:srgbClr val="000066"/>
                </a:solidFill>
              </a:rPr>
              <a:t>כתבי</a:t>
            </a:r>
            <a:r>
              <a:rPr lang="he-IL" altLang="zh-CN" sz="2000" dirty="0">
                <a:solidFill>
                  <a:schemeClr val="tx2"/>
                </a:solidFill>
                <a:latin typeface="Verdana" pitchFamily="34" charset="0"/>
                <a:ea typeface="SimSun" pitchFamily="2" charset="-122"/>
                <a:cs typeface="Arial" charset="0"/>
              </a:rPr>
              <a:t> </a:t>
            </a:r>
            <a:r>
              <a:rPr lang="he-IL" altLang="zh-CN" sz="2000" b="1" dirty="0">
                <a:solidFill>
                  <a:srgbClr val="000066"/>
                </a:solidFill>
              </a:rPr>
              <a:t>אופציה.</a:t>
            </a:r>
            <a:endParaRPr lang="he-IL" altLang="he-IL" sz="2000" dirty="0">
              <a:solidFill>
                <a:srgbClr val="000066"/>
              </a:solidFill>
            </a:endParaRPr>
          </a:p>
          <a:p>
            <a:pPr algn="just" rtl="1" eaLnBrk="1" hangingPunct="1">
              <a:defRPr/>
            </a:pPr>
            <a:endParaRPr lang="he-IL" altLang="he-IL" sz="2000" dirty="0">
              <a:solidFill>
                <a:srgbClr val="000066"/>
              </a:solidFill>
            </a:endParaRPr>
          </a:p>
          <a:p>
            <a:pPr marL="342900" indent="-342900" algn="just" rtl="1" eaLnBrk="1" hangingPunct="1">
              <a:buFont typeface="Arial" panose="020B0604020202020204" pitchFamily="34" charset="0"/>
              <a:buChar char="•"/>
              <a:defRPr/>
            </a:pPr>
            <a:r>
              <a:rPr lang="he-IL" sz="2000" b="1" dirty="0">
                <a:solidFill>
                  <a:srgbClr val="000066"/>
                </a:solidFill>
              </a:rPr>
              <a:t>מניות חסומות (</a:t>
            </a:r>
            <a:r>
              <a:rPr lang="en-US" sz="2000" b="1" dirty="0">
                <a:solidFill>
                  <a:srgbClr val="000066"/>
                </a:solidFill>
              </a:rPr>
              <a:t>Unit</a:t>
            </a:r>
            <a:r>
              <a:rPr lang="he-IL" sz="2000" b="1" dirty="0">
                <a:solidFill>
                  <a:srgbClr val="000066"/>
                </a:solidFill>
              </a:rPr>
              <a:t> </a:t>
            </a:r>
            <a:r>
              <a:rPr lang="en-US" sz="2000" b="1" dirty="0">
                <a:solidFill>
                  <a:srgbClr val="000066"/>
                </a:solidFill>
              </a:rPr>
              <a:t>Restricted Stock</a:t>
            </a:r>
            <a:r>
              <a:rPr lang="he-IL" sz="2000" b="1" dirty="0">
                <a:solidFill>
                  <a:srgbClr val="000066"/>
                </a:solidFill>
              </a:rPr>
              <a:t> </a:t>
            </a:r>
            <a:r>
              <a:rPr lang="en-US" sz="2000" b="1" dirty="0">
                <a:solidFill>
                  <a:srgbClr val="000066"/>
                </a:solidFill>
              </a:rPr>
              <a:t>Restricted Stock /</a:t>
            </a:r>
            <a:r>
              <a:rPr lang="he-IL" sz="2000" b="1" dirty="0">
                <a:solidFill>
                  <a:srgbClr val="000066"/>
                </a:solidFill>
              </a:rPr>
              <a:t>).</a:t>
            </a:r>
          </a:p>
          <a:p>
            <a:pPr algn="just" rtl="1" eaLnBrk="1" hangingPunct="1">
              <a:defRPr/>
            </a:pPr>
            <a:endParaRPr lang="en-US" sz="2000" dirty="0">
              <a:solidFill>
                <a:srgbClr val="000066"/>
              </a:solidFill>
            </a:endParaRPr>
          </a:p>
          <a:p>
            <a:pPr marL="342900" indent="-342900" algn="just" rtl="1" eaLnBrk="1" hangingPunct="1">
              <a:buFont typeface="Arial" panose="020B0604020202020204" pitchFamily="34" charset="0"/>
              <a:buChar char="•"/>
              <a:defRPr/>
            </a:pPr>
            <a:r>
              <a:rPr lang="he-IL" sz="2000" b="1" dirty="0">
                <a:solidFill>
                  <a:srgbClr val="000066"/>
                </a:solidFill>
              </a:rPr>
              <a:t>מענק </a:t>
            </a:r>
            <a:r>
              <a:rPr lang="en-US" sz="2000" b="1" dirty="0">
                <a:solidFill>
                  <a:srgbClr val="000066"/>
                </a:solidFill>
              </a:rPr>
              <a:t>SAR</a:t>
            </a:r>
            <a:r>
              <a:rPr lang="he-IL" sz="2000" b="1" dirty="0">
                <a:solidFill>
                  <a:srgbClr val="000066"/>
                </a:solidFill>
              </a:rPr>
              <a:t> (</a:t>
            </a:r>
            <a:r>
              <a:rPr lang="en-US" sz="2000" b="1" dirty="0">
                <a:solidFill>
                  <a:srgbClr val="000066"/>
                </a:solidFill>
              </a:rPr>
              <a:t>Stock Appreciation Rights</a:t>
            </a:r>
            <a:r>
              <a:rPr lang="he-IL" sz="2000" b="1" dirty="0">
                <a:solidFill>
                  <a:srgbClr val="000066"/>
                </a:solidFill>
              </a:rPr>
              <a:t>).</a:t>
            </a:r>
          </a:p>
          <a:p>
            <a:pPr algn="just" rtl="1" eaLnBrk="1" hangingPunct="1">
              <a:defRPr/>
            </a:pPr>
            <a:endParaRPr lang="he-IL" sz="2000" dirty="0">
              <a:solidFill>
                <a:srgbClr val="000066"/>
              </a:solidFill>
            </a:endParaRPr>
          </a:p>
          <a:p>
            <a:pPr marL="342900" indent="-342900" algn="just" rtl="1" eaLnBrk="1" hangingPunct="1">
              <a:buFont typeface="Arial" panose="020B0604020202020204" pitchFamily="34" charset="0"/>
              <a:buChar char="•"/>
              <a:defRPr/>
            </a:pPr>
            <a:r>
              <a:rPr lang="he-IL" altLang="zh-CN" sz="2000" b="1" dirty="0">
                <a:solidFill>
                  <a:srgbClr val="000066"/>
                </a:solidFill>
              </a:rPr>
              <a:t>אופציות פנטום (מקרה פרטי של </a:t>
            </a:r>
            <a:r>
              <a:rPr lang="en-US" altLang="zh-CN" sz="2000" b="1" dirty="0">
                <a:solidFill>
                  <a:srgbClr val="000066"/>
                </a:solidFill>
              </a:rPr>
              <a:t>SAR</a:t>
            </a:r>
            <a:r>
              <a:rPr lang="he-IL" altLang="zh-CN" sz="2000" b="1" dirty="0">
                <a:solidFill>
                  <a:srgbClr val="000066"/>
                </a:solidFill>
              </a:rPr>
              <a:t>).</a:t>
            </a:r>
          </a:p>
          <a:p>
            <a:pPr algn="just" rtl="1" eaLnBrk="1" hangingPunct="1">
              <a:defRPr/>
            </a:pPr>
            <a:endParaRPr lang="he-IL" altLang="zh-CN" sz="2000" dirty="0">
              <a:solidFill>
                <a:srgbClr val="000066"/>
              </a:solidFill>
            </a:endParaRPr>
          </a:p>
          <a:p>
            <a:pPr marL="342900" indent="-342900" algn="just" rtl="1" eaLnBrk="1" hangingPunct="1">
              <a:buFont typeface="Arial" panose="020B0604020202020204" pitchFamily="34" charset="0"/>
              <a:buChar char="•"/>
              <a:defRPr/>
            </a:pPr>
            <a:r>
              <a:rPr lang="en-US" altLang="zh-CN" sz="2000" b="1" dirty="0">
                <a:solidFill>
                  <a:srgbClr val="000066"/>
                </a:solidFill>
              </a:rPr>
              <a:t>(Employee Stock Purchase Plans) ESPP</a:t>
            </a:r>
            <a:r>
              <a:rPr lang="he-IL" altLang="zh-CN" sz="2000" b="1" dirty="0">
                <a:solidFill>
                  <a:srgbClr val="000066"/>
                </a:solidFill>
              </a:rPr>
              <a:t>.</a:t>
            </a:r>
            <a:endParaRPr lang="he-IL" altLang="zh-CN" sz="2000" dirty="0">
              <a:solidFill>
                <a:srgbClr val="000066"/>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מציין מיקום של מספר שקופית 2"/>
          <p:cNvSpPr txBox="1">
            <a:spLocks noGrp="1"/>
          </p:cNvSpPr>
          <p:nvPr/>
        </p:nvSpPr>
        <p:spPr bwMode="auto">
          <a:xfrm>
            <a:off x="17463" y="6577013"/>
            <a:ext cx="17414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20949010-D261-4DA2-81CD-8115557C34E6}" type="slidenum">
              <a:rPr lang="he-IL" altLang="he-IL" sz="1400" b="1">
                <a:latin typeface="Tahoma" panose="020B0604030504040204" pitchFamily="34" charset="0"/>
              </a:rPr>
              <a:pPr rtl="1" eaLnBrk="1" hangingPunct="1"/>
              <a:t>5</a:t>
            </a:fld>
            <a:endParaRPr lang="en-US" altLang="he-IL" sz="1400" b="1">
              <a:latin typeface="Tahoma" panose="020B0604030504040204" pitchFamily="34" charset="0"/>
              <a:cs typeface="Tahoma" panose="020B0604030504040204" pitchFamily="34" charset="0"/>
            </a:endParaRPr>
          </a:p>
        </p:txBody>
      </p:sp>
      <p:grpSp>
        <p:nvGrpSpPr>
          <p:cNvPr id="9219" name="Group 2"/>
          <p:cNvGrpSpPr>
            <a:grpSpLocks/>
          </p:cNvGrpSpPr>
          <p:nvPr/>
        </p:nvGrpSpPr>
        <p:grpSpPr bwMode="auto">
          <a:xfrm>
            <a:off x="604838" y="3708400"/>
            <a:ext cx="7618412" cy="315913"/>
            <a:chOff x="480" y="2064"/>
            <a:chExt cx="4800" cy="199"/>
          </a:xfrm>
        </p:grpSpPr>
        <p:sp>
          <p:nvSpPr>
            <p:cNvPr id="9233" name="Line 3"/>
            <p:cNvSpPr>
              <a:spLocks noChangeShapeType="1"/>
            </p:cNvSpPr>
            <p:nvPr/>
          </p:nvSpPr>
          <p:spPr bwMode="auto">
            <a:xfrm>
              <a:off x="480" y="2160"/>
              <a:ext cx="4800" cy="0"/>
            </a:xfrm>
            <a:prstGeom prst="line">
              <a:avLst/>
            </a:prstGeom>
            <a:noFill/>
            <a:ln w="57150">
              <a:solidFill>
                <a:srgbClr val="00008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he-IL"/>
            </a:p>
          </p:txBody>
        </p:sp>
        <p:sp>
          <p:nvSpPr>
            <p:cNvPr id="9234" name="Line 4"/>
            <p:cNvSpPr>
              <a:spLocks noChangeShapeType="1"/>
            </p:cNvSpPr>
            <p:nvPr/>
          </p:nvSpPr>
          <p:spPr bwMode="auto">
            <a:xfrm>
              <a:off x="960" y="2070"/>
              <a:ext cx="0" cy="192"/>
            </a:xfrm>
            <a:prstGeom prst="line">
              <a:avLst/>
            </a:prstGeom>
            <a:noFill/>
            <a:ln w="5715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he-IL"/>
            </a:p>
          </p:txBody>
        </p:sp>
        <p:sp>
          <p:nvSpPr>
            <p:cNvPr id="9235" name="Line 5"/>
            <p:cNvSpPr>
              <a:spLocks noChangeShapeType="1"/>
            </p:cNvSpPr>
            <p:nvPr/>
          </p:nvSpPr>
          <p:spPr bwMode="auto">
            <a:xfrm>
              <a:off x="1920" y="2064"/>
              <a:ext cx="0" cy="192"/>
            </a:xfrm>
            <a:prstGeom prst="line">
              <a:avLst/>
            </a:prstGeom>
            <a:noFill/>
            <a:ln w="5715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he-IL"/>
            </a:p>
          </p:txBody>
        </p:sp>
        <p:sp>
          <p:nvSpPr>
            <p:cNvPr id="9236" name="Line 6"/>
            <p:cNvSpPr>
              <a:spLocks noChangeShapeType="1"/>
            </p:cNvSpPr>
            <p:nvPr/>
          </p:nvSpPr>
          <p:spPr bwMode="auto">
            <a:xfrm>
              <a:off x="2880" y="2071"/>
              <a:ext cx="0" cy="192"/>
            </a:xfrm>
            <a:prstGeom prst="line">
              <a:avLst/>
            </a:prstGeom>
            <a:noFill/>
            <a:ln w="5715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he-IL"/>
            </a:p>
          </p:txBody>
        </p:sp>
        <p:sp>
          <p:nvSpPr>
            <p:cNvPr id="9237" name="Line 7"/>
            <p:cNvSpPr>
              <a:spLocks noChangeShapeType="1"/>
            </p:cNvSpPr>
            <p:nvPr/>
          </p:nvSpPr>
          <p:spPr bwMode="auto">
            <a:xfrm>
              <a:off x="3840" y="2064"/>
              <a:ext cx="0" cy="192"/>
            </a:xfrm>
            <a:prstGeom prst="line">
              <a:avLst/>
            </a:prstGeom>
            <a:noFill/>
            <a:ln w="5715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he-IL"/>
            </a:p>
          </p:txBody>
        </p:sp>
        <p:sp>
          <p:nvSpPr>
            <p:cNvPr id="9238" name="Line 8"/>
            <p:cNvSpPr>
              <a:spLocks noChangeShapeType="1"/>
            </p:cNvSpPr>
            <p:nvPr/>
          </p:nvSpPr>
          <p:spPr bwMode="auto">
            <a:xfrm>
              <a:off x="4800" y="2071"/>
              <a:ext cx="0" cy="192"/>
            </a:xfrm>
            <a:prstGeom prst="line">
              <a:avLst/>
            </a:prstGeom>
            <a:noFill/>
            <a:ln w="5715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he-IL"/>
            </a:p>
          </p:txBody>
        </p:sp>
      </p:grpSp>
      <p:sp>
        <p:nvSpPr>
          <p:cNvPr id="9220" name="Text Box 9"/>
          <p:cNvSpPr txBox="1">
            <a:spLocks noChangeArrowheads="1"/>
          </p:cNvSpPr>
          <p:nvPr/>
        </p:nvSpPr>
        <p:spPr bwMode="auto">
          <a:xfrm>
            <a:off x="2371725" y="3268663"/>
            <a:ext cx="9413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15000"/>
              </a:spcBef>
              <a:buFont typeface="Wingdings" panose="05000000000000000000" pitchFamily="2" charset="2"/>
              <a:buNone/>
            </a:pPr>
            <a:r>
              <a:rPr lang="he-IL" altLang="he-IL" sz="2400">
                <a:solidFill>
                  <a:srgbClr val="000066"/>
                </a:solidFill>
              </a:rPr>
              <a:t>שנה 1</a:t>
            </a:r>
            <a:endParaRPr lang="en-GB" altLang="he-IL" sz="2400">
              <a:solidFill>
                <a:srgbClr val="000066"/>
              </a:solidFill>
            </a:endParaRPr>
          </a:p>
        </p:txBody>
      </p:sp>
      <p:sp>
        <p:nvSpPr>
          <p:cNvPr id="9221" name="Text Box 10"/>
          <p:cNvSpPr txBox="1">
            <a:spLocks noChangeArrowheads="1"/>
          </p:cNvSpPr>
          <p:nvPr/>
        </p:nvSpPr>
        <p:spPr bwMode="auto">
          <a:xfrm>
            <a:off x="3895725" y="3257550"/>
            <a:ext cx="94138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15000"/>
              </a:spcBef>
              <a:buFont typeface="Wingdings" panose="05000000000000000000" pitchFamily="2" charset="2"/>
              <a:buNone/>
            </a:pPr>
            <a:r>
              <a:rPr lang="he-IL" altLang="he-IL" sz="2400">
                <a:solidFill>
                  <a:srgbClr val="000066"/>
                </a:solidFill>
              </a:rPr>
              <a:t>שנה 2</a:t>
            </a:r>
            <a:endParaRPr lang="en-GB" altLang="he-IL" sz="2400">
              <a:solidFill>
                <a:srgbClr val="000066"/>
              </a:solidFill>
            </a:endParaRPr>
          </a:p>
        </p:txBody>
      </p:sp>
      <p:sp>
        <p:nvSpPr>
          <p:cNvPr id="9222" name="Text Box 11"/>
          <p:cNvSpPr txBox="1">
            <a:spLocks noChangeArrowheads="1"/>
          </p:cNvSpPr>
          <p:nvPr/>
        </p:nvSpPr>
        <p:spPr bwMode="auto">
          <a:xfrm>
            <a:off x="706438" y="4054475"/>
            <a:ext cx="120332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15000"/>
              </a:spcBef>
              <a:buFont typeface="Wingdings" panose="05000000000000000000" pitchFamily="2" charset="2"/>
              <a:buNone/>
            </a:pPr>
            <a:r>
              <a:rPr lang="he-IL" altLang="he-IL" sz="2400" b="1">
                <a:solidFill>
                  <a:srgbClr val="000066"/>
                </a:solidFill>
              </a:rPr>
              <a:t>מועד</a:t>
            </a:r>
          </a:p>
          <a:p>
            <a:pPr algn="ctr">
              <a:lnSpc>
                <a:spcPct val="90000"/>
              </a:lnSpc>
              <a:spcBef>
                <a:spcPct val="15000"/>
              </a:spcBef>
              <a:buFont typeface="Wingdings" panose="05000000000000000000" pitchFamily="2" charset="2"/>
              <a:buNone/>
            </a:pPr>
            <a:r>
              <a:rPr lang="he-IL" altLang="he-IL" sz="2400" b="1">
                <a:solidFill>
                  <a:srgbClr val="000066"/>
                </a:solidFill>
              </a:rPr>
              <a:t>ההענקה</a:t>
            </a:r>
            <a:endParaRPr lang="en-GB" altLang="he-IL" sz="2400" b="1">
              <a:solidFill>
                <a:srgbClr val="000066"/>
              </a:solidFill>
            </a:endParaRPr>
          </a:p>
        </p:txBody>
      </p:sp>
      <p:sp>
        <p:nvSpPr>
          <p:cNvPr id="9223" name="Text Box 12"/>
          <p:cNvSpPr txBox="1">
            <a:spLocks noChangeArrowheads="1"/>
          </p:cNvSpPr>
          <p:nvPr/>
        </p:nvSpPr>
        <p:spPr bwMode="auto">
          <a:xfrm>
            <a:off x="3724275" y="4064000"/>
            <a:ext cx="12906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15000"/>
              </a:spcBef>
              <a:buFont typeface="Wingdings" panose="05000000000000000000" pitchFamily="2" charset="2"/>
              <a:buNone/>
            </a:pPr>
            <a:r>
              <a:rPr lang="he-IL" altLang="he-IL" sz="2400" b="1">
                <a:solidFill>
                  <a:srgbClr val="000066"/>
                </a:solidFill>
              </a:rPr>
              <a:t>מועד </a:t>
            </a:r>
          </a:p>
          <a:p>
            <a:pPr algn="ctr">
              <a:lnSpc>
                <a:spcPct val="90000"/>
              </a:lnSpc>
              <a:spcBef>
                <a:spcPct val="15000"/>
              </a:spcBef>
              <a:buFont typeface="Wingdings" panose="05000000000000000000" pitchFamily="2" charset="2"/>
              <a:buNone/>
            </a:pPr>
            <a:r>
              <a:rPr lang="he-IL" altLang="he-IL" sz="2400" b="1">
                <a:solidFill>
                  <a:srgbClr val="000066"/>
                </a:solidFill>
              </a:rPr>
              <a:t>ההבשלה</a:t>
            </a:r>
            <a:endParaRPr lang="en-GB" altLang="he-IL" sz="2400" b="1">
              <a:solidFill>
                <a:srgbClr val="000066"/>
              </a:solidFill>
            </a:endParaRPr>
          </a:p>
        </p:txBody>
      </p:sp>
      <p:sp>
        <p:nvSpPr>
          <p:cNvPr id="9224" name="Text Box 13"/>
          <p:cNvSpPr txBox="1">
            <a:spLocks noChangeArrowheads="1"/>
          </p:cNvSpPr>
          <p:nvPr/>
        </p:nvSpPr>
        <p:spPr bwMode="auto">
          <a:xfrm>
            <a:off x="5353050" y="4044950"/>
            <a:ext cx="11382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15000"/>
              </a:spcBef>
              <a:buFont typeface="Wingdings" panose="05000000000000000000" pitchFamily="2" charset="2"/>
              <a:buNone/>
            </a:pPr>
            <a:r>
              <a:rPr lang="he-IL" altLang="he-IL" sz="2400" b="1">
                <a:solidFill>
                  <a:srgbClr val="000066"/>
                </a:solidFill>
              </a:rPr>
              <a:t>מועד </a:t>
            </a:r>
          </a:p>
          <a:p>
            <a:pPr algn="ctr">
              <a:lnSpc>
                <a:spcPct val="90000"/>
              </a:lnSpc>
              <a:spcBef>
                <a:spcPct val="15000"/>
              </a:spcBef>
              <a:buFont typeface="Wingdings" panose="05000000000000000000" pitchFamily="2" charset="2"/>
              <a:buNone/>
            </a:pPr>
            <a:r>
              <a:rPr lang="he-IL" altLang="he-IL" sz="2400" b="1">
                <a:solidFill>
                  <a:srgbClr val="000066"/>
                </a:solidFill>
              </a:rPr>
              <a:t>המימוש</a:t>
            </a:r>
            <a:endParaRPr lang="en-GB" altLang="he-IL" sz="2400" b="1">
              <a:solidFill>
                <a:srgbClr val="000066"/>
              </a:solidFill>
            </a:endParaRPr>
          </a:p>
        </p:txBody>
      </p:sp>
      <p:sp>
        <p:nvSpPr>
          <p:cNvPr id="9225" name="Text Box 14"/>
          <p:cNvSpPr txBox="1">
            <a:spLocks noChangeArrowheads="1"/>
          </p:cNvSpPr>
          <p:nvPr/>
        </p:nvSpPr>
        <p:spPr bwMode="auto">
          <a:xfrm>
            <a:off x="8164513" y="3659188"/>
            <a:ext cx="5842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15000"/>
              </a:spcBef>
              <a:buFont typeface="Wingdings" panose="05000000000000000000" pitchFamily="2" charset="2"/>
              <a:buNone/>
            </a:pPr>
            <a:r>
              <a:rPr lang="he-IL" altLang="he-IL" sz="2400" b="1">
                <a:solidFill>
                  <a:srgbClr val="000066"/>
                </a:solidFill>
              </a:rPr>
              <a:t>זמן</a:t>
            </a:r>
            <a:endParaRPr lang="en-GB" altLang="he-IL" sz="2400" b="1">
              <a:solidFill>
                <a:srgbClr val="000066"/>
              </a:solidFill>
            </a:endParaRPr>
          </a:p>
        </p:txBody>
      </p:sp>
      <p:sp>
        <p:nvSpPr>
          <p:cNvPr id="9226" name="Text Box 16"/>
          <p:cNvSpPr txBox="1">
            <a:spLocks noChangeArrowheads="1"/>
          </p:cNvSpPr>
          <p:nvPr/>
        </p:nvSpPr>
        <p:spPr bwMode="auto">
          <a:xfrm>
            <a:off x="1720850" y="2163763"/>
            <a:ext cx="22209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15000"/>
              </a:spcBef>
              <a:buFont typeface="Wingdings" panose="05000000000000000000" pitchFamily="2" charset="2"/>
              <a:buNone/>
            </a:pPr>
            <a:r>
              <a:rPr lang="he-IL" altLang="he-IL" sz="2400" b="1">
                <a:solidFill>
                  <a:srgbClr val="000066"/>
                </a:solidFill>
              </a:rPr>
              <a:t>תקופת ההבשלה</a:t>
            </a:r>
            <a:endParaRPr lang="en-GB" altLang="he-IL" sz="2400" b="1">
              <a:solidFill>
                <a:srgbClr val="000066"/>
              </a:solidFill>
            </a:endParaRPr>
          </a:p>
        </p:txBody>
      </p:sp>
      <p:sp>
        <p:nvSpPr>
          <p:cNvPr id="9227" name="Text Box 22"/>
          <p:cNvSpPr txBox="1">
            <a:spLocks noChangeArrowheads="1"/>
          </p:cNvSpPr>
          <p:nvPr/>
        </p:nvSpPr>
        <p:spPr bwMode="auto">
          <a:xfrm>
            <a:off x="6792913" y="4057650"/>
            <a:ext cx="1160462"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15000"/>
              </a:spcBef>
              <a:buFont typeface="Wingdings" panose="05000000000000000000" pitchFamily="2" charset="2"/>
              <a:buNone/>
            </a:pPr>
            <a:r>
              <a:rPr lang="he-IL" altLang="he-IL" sz="2400" b="1">
                <a:solidFill>
                  <a:srgbClr val="000066"/>
                </a:solidFill>
              </a:rPr>
              <a:t>מועד </a:t>
            </a:r>
          </a:p>
          <a:p>
            <a:pPr algn="ctr">
              <a:lnSpc>
                <a:spcPct val="90000"/>
              </a:lnSpc>
              <a:spcBef>
                <a:spcPct val="15000"/>
              </a:spcBef>
              <a:buFont typeface="Wingdings" panose="05000000000000000000" pitchFamily="2" charset="2"/>
              <a:buNone/>
            </a:pPr>
            <a:r>
              <a:rPr lang="he-IL" altLang="he-IL" sz="2400" b="1">
                <a:solidFill>
                  <a:srgbClr val="000066"/>
                </a:solidFill>
              </a:rPr>
              <a:t>הפקיעה</a:t>
            </a:r>
            <a:endParaRPr lang="en-GB" altLang="he-IL" sz="2400" b="1">
              <a:solidFill>
                <a:srgbClr val="000066"/>
              </a:solidFill>
            </a:endParaRPr>
          </a:p>
        </p:txBody>
      </p:sp>
      <p:sp>
        <p:nvSpPr>
          <p:cNvPr id="9228" name="AutoShape 20"/>
          <p:cNvSpPr>
            <a:spLocks noChangeArrowheads="1"/>
          </p:cNvSpPr>
          <p:nvPr/>
        </p:nvSpPr>
        <p:spPr bwMode="gray">
          <a:xfrm rot="10800000">
            <a:off x="588963" y="2584450"/>
            <a:ext cx="4608512" cy="1150938"/>
          </a:xfrm>
          <a:prstGeom prst="downArrow">
            <a:avLst>
              <a:gd name="adj1" fmla="val 67093"/>
              <a:gd name="adj2" fmla="val 64051"/>
            </a:avLst>
          </a:prstGeom>
          <a:gradFill rotWithShape="1">
            <a:gsLst>
              <a:gs pos="0">
                <a:srgbClr val="BCBCBC">
                  <a:alpha val="12000"/>
                </a:srgbClr>
              </a:gs>
              <a:gs pos="100000">
                <a:srgbClr val="96969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zh-CN" altLang="en-US">
              <a:solidFill>
                <a:srgbClr val="000000"/>
              </a:solidFill>
              <a:latin typeface="Calibri" panose="020F0502020204030204" pitchFamily="34" charset="0"/>
              <a:ea typeface="SimSun" panose="02010600030101010101" pitchFamily="2" charset="-122"/>
            </a:endParaRPr>
          </a:p>
        </p:txBody>
      </p:sp>
      <p:sp>
        <p:nvSpPr>
          <p:cNvPr id="9229" name="AutoShape 27"/>
          <p:cNvSpPr>
            <a:spLocks/>
          </p:cNvSpPr>
          <p:nvPr/>
        </p:nvSpPr>
        <p:spPr bwMode="auto">
          <a:xfrm rot="5400000">
            <a:off x="5883275" y="2116138"/>
            <a:ext cx="71437" cy="3024188"/>
          </a:xfrm>
          <a:prstGeom prst="leftBrace">
            <a:avLst>
              <a:gd name="adj1" fmla="val 352780"/>
              <a:gd name="adj2" fmla="val 50000"/>
            </a:avLst>
          </a:pr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e-IL" altLang="he-IL"/>
          </a:p>
        </p:txBody>
      </p:sp>
      <p:sp>
        <p:nvSpPr>
          <p:cNvPr id="9230" name="Text Box 10"/>
          <p:cNvSpPr txBox="1">
            <a:spLocks noChangeArrowheads="1"/>
          </p:cNvSpPr>
          <p:nvPr/>
        </p:nvSpPr>
        <p:spPr bwMode="auto">
          <a:xfrm>
            <a:off x="5097463" y="3016250"/>
            <a:ext cx="1677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15000"/>
              </a:spcBef>
              <a:buFont typeface="Wingdings" panose="05000000000000000000" pitchFamily="2" charset="2"/>
              <a:buNone/>
            </a:pPr>
            <a:r>
              <a:rPr lang="he-IL" altLang="he-IL" sz="2000">
                <a:solidFill>
                  <a:srgbClr val="000066"/>
                </a:solidFill>
              </a:rPr>
              <a:t>תקופת המימוש</a:t>
            </a:r>
            <a:endParaRPr lang="en-GB" altLang="he-IL" sz="2000">
              <a:solidFill>
                <a:srgbClr val="000066"/>
              </a:solidFill>
            </a:endParaRPr>
          </a:p>
        </p:txBody>
      </p:sp>
      <p:sp>
        <p:nvSpPr>
          <p:cNvPr id="9231" name="Rectangle 5"/>
          <p:cNvSpPr>
            <a:spLocks noChangeArrowheads="1"/>
          </p:cNvSpPr>
          <p:nvPr/>
        </p:nvSpPr>
        <p:spPr bwMode="auto">
          <a:xfrm>
            <a:off x="2319338" y="476250"/>
            <a:ext cx="65611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ct val="90000"/>
              </a:lnSpc>
            </a:pPr>
            <a:r>
              <a:rPr lang="he-IL" altLang="he-IL" sz="3200">
                <a:solidFill>
                  <a:schemeClr val="bg1"/>
                </a:solidFill>
              </a:rPr>
              <a:t>כתבי אופציה לעובדים – מבנה נפוץ</a:t>
            </a:r>
            <a:endParaRPr lang="en-US" altLang="he-IL" sz="3200">
              <a:solidFill>
                <a:schemeClr val="bg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מציין מיקום של מספר שקופית 3"/>
          <p:cNvSpPr txBox="1">
            <a:spLocks noGrp="1"/>
          </p:cNvSpPr>
          <p:nvPr/>
        </p:nvSpPr>
        <p:spPr bwMode="auto">
          <a:xfrm>
            <a:off x="17463" y="6577013"/>
            <a:ext cx="17414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638EA411-55E3-4DEC-BD84-E34DC0548703}" type="slidenum">
              <a:rPr lang="he-IL" altLang="he-IL" sz="1400" b="1">
                <a:latin typeface="Tahoma" panose="020B0604030504040204" pitchFamily="34" charset="0"/>
              </a:rPr>
              <a:pPr rtl="1" eaLnBrk="1" hangingPunct="1"/>
              <a:t>6</a:t>
            </a:fld>
            <a:endParaRPr lang="en-US" altLang="he-IL" sz="1400" b="1">
              <a:latin typeface="Tahoma" panose="020B0604030504040204" pitchFamily="34" charset="0"/>
              <a:cs typeface="Tahoma" panose="020B0604030504040204" pitchFamily="34" charset="0"/>
            </a:endParaRPr>
          </a:p>
        </p:txBody>
      </p:sp>
      <p:sp>
        <p:nvSpPr>
          <p:cNvPr id="11268" name="Text Box 5"/>
          <p:cNvSpPr txBox="1">
            <a:spLocks noChangeArrowheads="1"/>
          </p:cNvSpPr>
          <p:nvPr/>
        </p:nvSpPr>
        <p:spPr bwMode="auto">
          <a:xfrm>
            <a:off x="179388" y="1557338"/>
            <a:ext cx="870108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rtl="1" eaLnBrk="1" hangingPunct="1">
              <a:buClr>
                <a:schemeClr val="accent1"/>
              </a:buClr>
              <a:defRPr/>
            </a:pPr>
            <a:r>
              <a:rPr lang="he-IL" altLang="he-IL" sz="2000" b="1" dirty="0">
                <a:solidFill>
                  <a:srgbClr val="000066"/>
                </a:solidFill>
              </a:rPr>
              <a:t>יש להבחין בין סוגי העסקאות הבאים (סעיף 2 לתקן):</a:t>
            </a:r>
          </a:p>
          <a:p>
            <a:pPr marL="0" indent="0" algn="just" rtl="1" eaLnBrk="1" hangingPunct="1">
              <a:buClr>
                <a:schemeClr val="accent1"/>
              </a:buClr>
              <a:defRPr/>
            </a:pPr>
            <a:endParaRPr lang="he-IL" altLang="he-IL" sz="2000" b="1" dirty="0">
              <a:solidFill>
                <a:srgbClr val="000066"/>
              </a:solidFill>
            </a:endParaRPr>
          </a:p>
          <a:p>
            <a:pPr algn="just" rtl="1" eaLnBrk="1" hangingPunct="1">
              <a:buClr>
                <a:srgbClr val="000066"/>
              </a:buClr>
              <a:buFont typeface="Wingdings" panose="05000000000000000000" pitchFamily="2" charset="2"/>
              <a:buChar char="§"/>
              <a:defRPr/>
            </a:pPr>
            <a:r>
              <a:rPr lang="he-IL" altLang="he-IL" sz="2000" b="1" dirty="0">
                <a:solidFill>
                  <a:srgbClr val="000066"/>
                </a:solidFill>
              </a:rPr>
              <a:t>עסקאות תשלום מבוסס מניות המסולקות במכשירים הוניים</a:t>
            </a:r>
            <a:r>
              <a:rPr lang="he-IL" altLang="he-IL" sz="2000" dirty="0">
                <a:solidFill>
                  <a:srgbClr val="000066"/>
                </a:solidFill>
              </a:rPr>
              <a:t> </a:t>
            </a:r>
          </a:p>
          <a:p>
            <a:pPr algn="just" rtl="1" eaLnBrk="1" hangingPunct="1">
              <a:defRPr/>
            </a:pPr>
            <a:r>
              <a:rPr lang="he-IL" altLang="he-IL" sz="2000" dirty="0">
                <a:solidFill>
                  <a:srgbClr val="000066"/>
                </a:solidFill>
              </a:rPr>
              <a:t>	הישות מקבלת סחורות או שירותים </a:t>
            </a:r>
            <a:r>
              <a:rPr lang="he-IL" altLang="he-IL" sz="2000" u="sng" dirty="0">
                <a:solidFill>
                  <a:srgbClr val="000066"/>
                </a:solidFill>
              </a:rPr>
              <a:t>תמורת מכשירים הוניים </a:t>
            </a:r>
            <a:r>
              <a:rPr lang="he-IL" altLang="he-IL" sz="2000" dirty="0">
                <a:solidFill>
                  <a:srgbClr val="000066"/>
                </a:solidFill>
              </a:rPr>
              <a:t>של הישות.</a:t>
            </a:r>
          </a:p>
          <a:p>
            <a:pPr algn="just" rtl="1" eaLnBrk="1" hangingPunct="1">
              <a:buFontTx/>
              <a:buChar char="•"/>
              <a:defRPr/>
            </a:pPr>
            <a:endParaRPr lang="he-IL" altLang="he-IL" sz="2000" dirty="0">
              <a:solidFill>
                <a:srgbClr val="000066"/>
              </a:solidFill>
            </a:endParaRPr>
          </a:p>
          <a:p>
            <a:pPr algn="just" rtl="1" eaLnBrk="1" hangingPunct="1">
              <a:buClr>
                <a:srgbClr val="000066"/>
              </a:buClr>
              <a:buFont typeface="Wingdings" panose="05000000000000000000" pitchFamily="2" charset="2"/>
              <a:buChar char="§"/>
              <a:defRPr/>
            </a:pPr>
            <a:r>
              <a:rPr lang="he-IL" altLang="he-IL" sz="2000" b="1" dirty="0">
                <a:solidFill>
                  <a:srgbClr val="000066"/>
                </a:solidFill>
              </a:rPr>
              <a:t>עסקאות תשלום מבוסס מניות המסולקות במזומן</a:t>
            </a:r>
            <a:r>
              <a:rPr lang="he-IL" altLang="he-IL" sz="2000" dirty="0">
                <a:solidFill>
                  <a:srgbClr val="000066"/>
                </a:solidFill>
              </a:rPr>
              <a:t> </a:t>
            </a:r>
          </a:p>
          <a:p>
            <a:pPr algn="just" rtl="1" eaLnBrk="1" hangingPunct="1">
              <a:defRPr/>
            </a:pPr>
            <a:r>
              <a:rPr lang="he-IL" altLang="he-IL" sz="2000" dirty="0">
                <a:solidFill>
                  <a:srgbClr val="000066"/>
                </a:solidFill>
              </a:rPr>
              <a:t>	הישות רוכשת סחורות או שירותים על ידי </a:t>
            </a:r>
            <a:r>
              <a:rPr lang="he-IL" altLang="he-IL" sz="2000" u="sng" dirty="0">
                <a:solidFill>
                  <a:srgbClr val="000066"/>
                </a:solidFill>
              </a:rPr>
              <a:t>נטילת התחייבות להעביר מזומן או נכסים אחרים</a:t>
            </a:r>
            <a:r>
              <a:rPr lang="he-IL" altLang="he-IL" sz="2000" dirty="0">
                <a:solidFill>
                  <a:srgbClr val="000066"/>
                </a:solidFill>
              </a:rPr>
              <a:t> לספק של אותם סחורות או שירותים בסכומים המבוססים על המחיר או השווי של מניות הישות או מכשירים הוניים אחרים שלה.</a:t>
            </a:r>
          </a:p>
          <a:p>
            <a:pPr algn="just" rtl="1" eaLnBrk="1" hangingPunct="1">
              <a:defRPr/>
            </a:pPr>
            <a:endParaRPr lang="he-IL" altLang="he-IL" sz="2000" dirty="0">
              <a:solidFill>
                <a:srgbClr val="000066"/>
              </a:solidFill>
            </a:endParaRPr>
          </a:p>
          <a:p>
            <a:pPr algn="just" rtl="1" eaLnBrk="1" hangingPunct="1">
              <a:buClr>
                <a:srgbClr val="000066"/>
              </a:buClr>
              <a:buFont typeface="Wingdings" panose="05000000000000000000" pitchFamily="2" charset="2"/>
              <a:buChar char="§"/>
              <a:defRPr/>
            </a:pPr>
            <a:r>
              <a:rPr lang="he-IL" altLang="he-IL" sz="2000" b="1" dirty="0">
                <a:solidFill>
                  <a:srgbClr val="000066"/>
                </a:solidFill>
              </a:rPr>
              <a:t>עסקאות תשלום מבוסס מניות עם ברירת סילוק</a:t>
            </a:r>
            <a:r>
              <a:rPr lang="he-IL" altLang="he-IL" sz="2000" dirty="0">
                <a:solidFill>
                  <a:srgbClr val="000066"/>
                </a:solidFill>
              </a:rPr>
              <a:t> </a:t>
            </a:r>
          </a:p>
          <a:p>
            <a:pPr algn="just" rtl="1" eaLnBrk="1" hangingPunct="1">
              <a:defRPr/>
            </a:pPr>
            <a:r>
              <a:rPr lang="he-IL" altLang="he-IL" sz="2000" dirty="0">
                <a:solidFill>
                  <a:srgbClr val="000066"/>
                </a:solidFill>
              </a:rPr>
              <a:t>	הישות מקבלת או רוכשת שירותים כאשר תנאי ההסדר </a:t>
            </a:r>
            <a:r>
              <a:rPr lang="he-IL" altLang="he-IL" sz="2000" u="sng" dirty="0">
                <a:solidFill>
                  <a:srgbClr val="000066"/>
                </a:solidFill>
              </a:rPr>
              <a:t>מאפשרים לישות או לספק בחירה</a:t>
            </a:r>
            <a:r>
              <a:rPr lang="he-IL" altLang="he-IL" sz="2000" dirty="0">
                <a:solidFill>
                  <a:srgbClr val="000066"/>
                </a:solidFill>
              </a:rPr>
              <a:t> בין סילוק העסקה על ידי הישות במזומן או בנכסים אחרים לבין סילוקה באמצעות הנפקת מכשירים הוניים של הישות.</a:t>
            </a:r>
          </a:p>
        </p:txBody>
      </p:sp>
      <p:sp>
        <p:nvSpPr>
          <p:cNvPr id="2" name="Rectangle 5"/>
          <p:cNvSpPr>
            <a:spLocks noChangeArrowheads="1"/>
          </p:cNvSpPr>
          <p:nvPr/>
        </p:nvSpPr>
        <p:spPr bwMode="auto">
          <a:xfrm>
            <a:off x="2319338" y="476250"/>
            <a:ext cx="65611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ct val="80000"/>
              </a:lnSpc>
            </a:pPr>
            <a:r>
              <a:rPr lang="he-IL" altLang="he-IL" sz="3200">
                <a:solidFill>
                  <a:schemeClr val="bg1"/>
                </a:solidFill>
              </a:rPr>
              <a:t>הבחנה בין 3 סוגי עסקאות לצורך הטיפול</a:t>
            </a:r>
            <a:endParaRPr lang="en-US" altLang="he-IL" sz="3200">
              <a:solidFill>
                <a:schemeClr val="bg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2"/>
          <p:cNvSpPr>
            <a:spLocks noChangeArrowheads="1"/>
          </p:cNvSpPr>
          <p:nvPr/>
        </p:nvSpPr>
        <p:spPr bwMode="auto">
          <a:xfrm>
            <a:off x="288925" y="1628775"/>
            <a:ext cx="8567738" cy="2449513"/>
          </a:xfrm>
          <a:prstGeom prst="roundRect">
            <a:avLst>
              <a:gd name="adj" fmla="val 16667"/>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endParaRPr lang="zh-CN" altLang="zh-CN">
              <a:solidFill>
                <a:srgbClr val="FFFFFF"/>
              </a:solidFill>
              <a:latin typeface="Verdana" pitchFamily="34" charset="0"/>
              <a:ea typeface="SimSun" pitchFamily="2" charset="-122"/>
              <a:cs typeface="Arial" charset="0"/>
            </a:endParaRPr>
          </a:p>
        </p:txBody>
      </p:sp>
      <p:sp>
        <p:nvSpPr>
          <p:cNvPr id="12291" name="מציין מיקום של מספר שקופית 3"/>
          <p:cNvSpPr txBox="1">
            <a:spLocks noGrp="1"/>
          </p:cNvSpPr>
          <p:nvPr/>
        </p:nvSpPr>
        <p:spPr bwMode="auto">
          <a:xfrm>
            <a:off x="17463" y="6577013"/>
            <a:ext cx="17414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37DED839-6081-47C3-9512-EE0DDD436223}" type="slidenum">
              <a:rPr lang="he-IL" altLang="he-IL" sz="1400" b="1">
                <a:latin typeface="Tahoma" panose="020B0604030504040204" pitchFamily="34" charset="0"/>
              </a:rPr>
              <a:pPr rtl="1" eaLnBrk="1" hangingPunct="1"/>
              <a:t>7</a:t>
            </a:fld>
            <a:endParaRPr lang="en-US" altLang="he-IL" sz="1400" b="1">
              <a:latin typeface="Tahoma" panose="020B0604030504040204" pitchFamily="34" charset="0"/>
              <a:cs typeface="Tahoma" panose="020B0604030504040204" pitchFamily="34" charset="0"/>
            </a:endParaRPr>
          </a:p>
        </p:txBody>
      </p:sp>
      <p:sp>
        <p:nvSpPr>
          <p:cNvPr id="12292" name="Text Box 4"/>
          <p:cNvSpPr txBox="1">
            <a:spLocks noChangeArrowheads="1"/>
          </p:cNvSpPr>
          <p:nvPr/>
        </p:nvSpPr>
        <p:spPr bwMode="auto">
          <a:xfrm>
            <a:off x="288925" y="1700213"/>
            <a:ext cx="85677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1" eaLnBrk="1" hangingPunct="1"/>
            <a:r>
              <a:rPr lang="en-US" altLang="he-IL" sz="2000">
                <a:solidFill>
                  <a:srgbClr val="000066"/>
                </a:solidFill>
              </a:rPr>
              <a:t>IAS 32</a:t>
            </a:r>
            <a:r>
              <a:rPr lang="he-IL" altLang="he-IL" sz="2000">
                <a:solidFill>
                  <a:srgbClr val="000066"/>
                </a:solidFill>
              </a:rPr>
              <a:t> מוציא מתחולתו תשלום מבוסס מניות ולכן, לעניין זה, תקן בינלאומי </a:t>
            </a:r>
            <a:r>
              <a:rPr lang="en-US" altLang="he-IL" sz="2000">
                <a:solidFill>
                  <a:srgbClr val="000066"/>
                </a:solidFill>
              </a:rPr>
              <a:t>IFRS 2</a:t>
            </a:r>
            <a:r>
              <a:rPr lang="he-IL" altLang="he-IL" sz="2000">
                <a:solidFill>
                  <a:srgbClr val="000066"/>
                </a:solidFill>
              </a:rPr>
              <a:t> גובר.</a:t>
            </a:r>
          </a:p>
          <a:p>
            <a:pPr algn="just" rtl="1" eaLnBrk="1" hangingPunct="1"/>
            <a:endParaRPr lang="he-IL" altLang="he-IL" sz="2000">
              <a:solidFill>
                <a:srgbClr val="000066"/>
              </a:solidFill>
            </a:endParaRPr>
          </a:p>
          <a:p>
            <a:pPr algn="just" rtl="1" eaLnBrk="1" hangingPunct="1"/>
            <a:r>
              <a:rPr lang="he-IL" altLang="he-IL" sz="2000">
                <a:solidFill>
                  <a:srgbClr val="000066"/>
                </a:solidFill>
              </a:rPr>
              <a:t>ההבחנה בין סוגי העסקאות מתבססת על קיומה או אי קיומה של מחויבות להעביר מזומן ואינה זהה בהכרח להבחנה בין התחייבות פיננסית למכשיר הוני בתקן </a:t>
            </a:r>
            <a:r>
              <a:rPr lang="en-US" altLang="he-IL" sz="2000">
                <a:solidFill>
                  <a:srgbClr val="000066"/>
                </a:solidFill>
              </a:rPr>
              <a:t>IAS 32</a:t>
            </a:r>
            <a:r>
              <a:rPr lang="he-IL" altLang="he-IL" sz="2000">
                <a:solidFill>
                  <a:srgbClr val="000066"/>
                </a:solidFill>
              </a:rPr>
              <a:t>. </a:t>
            </a:r>
          </a:p>
          <a:p>
            <a:pPr algn="just" rtl="1" eaLnBrk="1" hangingPunct="1"/>
            <a:endParaRPr lang="he-IL" altLang="he-IL" sz="2000" b="1">
              <a:solidFill>
                <a:srgbClr val="000066"/>
              </a:solidFill>
            </a:endParaRPr>
          </a:p>
          <a:p>
            <a:pPr algn="just" rtl="1" eaLnBrk="1" hangingPunct="1"/>
            <a:r>
              <a:rPr lang="he-IL" altLang="he-IL" sz="2000" b="1">
                <a:solidFill>
                  <a:srgbClr val="000066"/>
                </a:solidFill>
              </a:rPr>
              <a:t>דוגמה-</a:t>
            </a:r>
            <a:r>
              <a:rPr lang="he-IL" altLang="he-IL" sz="2000">
                <a:solidFill>
                  <a:srgbClr val="000066"/>
                </a:solidFill>
              </a:rPr>
              <a:t> הענקה של כתבי אופציה לעובדים עם סילוק נטו במניות.  </a:t>
            </a:r>
          </a:p>
        </p:txBody>
      </p:sp>
      <p:sp>
        <p:nvSpPr>
          <p:cNvPr id="12293" name="Rectangle 5"/>
          <p:cNvSpPr>
            <a:spLocks noChangeArrowheads="1"/>
          </p:cNvSpPr>
          <p:nvPr/>
        </p:nvSpPr>
        <p:spPr bwMode="auto">
          <a:xfrm>
            <a:off x="179388" y="476250"/>
            <a:ext cx="87010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ct val="90000"/>
              </a:lnSpc>
            </a:pPr>
            <a:r>
              <a:rPr lang="he-IL" altLang="he-IL" sz="3200">
                <a:solidFill>
                  <a:schemeClr val="bg1"/>
                </a:solidFill>
              </a:rPr>
              <a:t>2</a:t>
            </a:r>
            <a:r>
              <a:rPr lang="en-US" altLang="he-IL" sz="3200">
                <a:solidFill>
                  <a:schemeClr val="bg1"/>
                </a:solidFill>
              </a:rPr>
              <a:t>IFRS </a:t>
            </a:r>
            <a:r>
              <a:rPr lang="he-IL" altLang="he-IL" sz="3200">
                <a:solidFill>
                  <a:schemeClr val="bg1"/>
                </a:solidFill>
              </a:rPr>
              <a:t> </a:t>
            </a:r>
            <a:r>
              <a:rPr lang="en-US" altLang="he-IL" sz="3200">
                <a:solidFill>
                  <a:schemeClr val="bg1"/>
                </a:solidFill>
              </a:rPr>
              <a:t>VS</a:t>
            </a:r>
            <a:r>
              <a:rPr lang="he-IL" altLang="he-IL" sz="3200">
                <a:solidFill>
                  <a:schemeClr val="bg1"/>
                </a:solidFill>
              </a:rPr>
              <a:t> </a:t>
            </a:r>
            <a:r>
              <a:rPr lang="en-US" altLang="he-IL" sz="3200">
                <a:solidFill>
                  <a:schemeClr val="bg1"/>
                </a:solidFill>
              </a:rPr>
              <a:t>IAS 32</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2"/>
          <p:cNvSpPr>
            <a:spLocks noChangeArrowheads="1"/>
          </p:cNvSpPr>
          <p:nvPr/>
        </p:nvSpPr>
        <p:spPr bwMode="auto">
          <a:xfrm>
            <a:off x="1258888" y="3141663"/>
            <a:ext cx="1800225" cy="1584325"/>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e-IL" altLang="he-IL"/>
          </a:p>
        </p:txBody>
      </p:sp>
      <p:sp>
        <p:nvSpPr>
          <p:cNvPr id="13315" name="Line 22"/>
          <p:cNvSpPr>
            <a:spLocks noChangeShapeType="1"/>
          </p:cNvSpPr>
          <p:nvPr/>
        </p:nvSpPr>
        <p:spPr bwMode="auto">
          <a:xfrm>
            <a:off x="7235825" y="2781300"/>
            <a:ext cx="0" cy="2087563"/>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3316" name="Line 23"/>
          <p:cNvSpPr>
            <a:spLocks noChangeShapeType="1"/>
          </p:cNvSpPr>
          <p:nvPr/>
        </p:nvSpPr>
        <p:spPr bwMode="auto">
          <a:xfrm>
            <a:off x="2051050" y="4868863"/>
            <a:ext cx="5184775" cy="0"/>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3317" name="AutoShape 20"/>
          <p:cNvSpPr>
            <a:spLocks noChangeArrowheads="1"/>
          </p:cNvSpPr>
          <p:nvPr/>
        </p:nvSpPr>
        <p:spPr bwMode="gray">
          <a:xfrm>
            <a:off x="2051050" y="2276475"/>
            <a:ext cx="5688013" cy="2808288"/>
          </a:xfrm>
          <a:prstGeom prst="downArrow">
            <a:avLst>
              <a:gd name="adj1" fmla="val 67093"/>
              <a:gd name="adj2" fmla="val 64051"/>
            </a:avLst>
          </a:prstGeom>
          <a:gradFill rotWithShape="1">
            <a:gsLst>
              <a:gs pos="0">
                <a:srgbClr val="BCBCBC"/>
              </a:gs>
              <a:gs pos="100000">
                <a:srgbClr val="96969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zh-CN" altLang="en-US">
              <a:solidFill>
                <a:srgbClr val="000000"/>
              </a:solidFill>
              <a:latin typeface="Calibri" panose="020F0502020204030204" pitchFamily="34" charset="0"/>
              <a:ea typeface="SimSun" panose="02010600030101010101" pitchFamily="2" charset="-122"/>
            </a:endParaRPr>
          </a:p>
        </p:txBody>
      </p:sp>
      <p:sp>
        <p:nvSpPr>
          <p:cNvPr id="13318" name="Rectangle 2"/>
          <p:cNvSpPr>
            <a:spLocks noGrp="1" noChangeArrowheads="1"/>
          </p:cNvSpPr>
          <p:nvPr>
            <p:ph type="title" idx="4294967295"/>
          </p:nvPr>
        </p:nvSpPr>
        <p:spPr bwMode="auto">
          <a:xfrm>
            <a:off x="2051050" y="198438"/>
            <a:ext cx="49117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rtl="1" eaLnBrk="1" hangingPunct="1"/>
            <a:r>
              <a:rPr lang="he-IL" altLang="he-IL" sz="3200" smtClean="0"/>
              <a:t>עסקת תשלום מבוסס מניות</a:t>
            </a:r>
            <a:endParaRPr lang="en-US" altLang="he-IL" sz="3200" smtClean="0"/>
          </a:p>
        </p:txBody>
      </p:sp>
      <p:sp>
        <p:nvSpPr>
          <p:cNvPr id="159748" name="AutoShape 4"/>
          <p:cNvSpPr>
            <a:spLocks noChangeArrowheads="1"/>
          </p:cNvSpPr>
          <p:nvPr/>
        </p:nvSpPr>
        <p:spPr bwMode="gray">
          <a:xfrm>
            <a:off x="6011863" y="1916113"/>
            <a:ext cx="2159000" cy="793750"/>
          </a:xfrm>
          <a:prstGeom prst="roundRect">
            <a:avLst>
              <a:gd name="adj" fmla="val 12796"/>
            </a:avLst>
          </a:prstGeom>
          <a:gradFill rotWithShape="1">
            <a:gsLst>
              <a:gs pos="0">
                <a:schemeClr val="tx1">
                  <a:gamma/>
                  <a:shade val="46275"/>
                  <a:invGamma/>
                </a:schemeClr>
              </a:gs>
              <a:gs pos="100000">
                <a:schemeClr val="tx1"/>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defRPr/>
            </a:pPr>
            <a:r>
              <a:rPr lang="he-IL" sz="2000" b="1">
                <a:solidFill>
                  <a:schemeClr val="bg1"/>
                </a:solidFill>
                <a:latin typeface="Arial" charset="0"/>
                <a:cs typeface="Arial" charset="0"/>
              </a:rPr>
              <a:t>סילוק במכשיר הוני</a:t>
            </a:r>
            <a:endParaRPr lang="en-US" sz="2000" b="1">
              <a:solidFill>
                <a:schemeClr val="bg1"/>
              </a:solidFill>
              <a:latin typeface="Arial" charset="0"/>
              <a:cs typeface="Arial" charset="0"/>
            </a:endParaRPr>
          </a:p>
        </p:txBody>
      </p:sp>
      <p:sp>
        <p:nvSpPr>
          <p:cNvPr id="159749" name="AutoShape 5"/>
          <p:cNvSpPr>
            <a:spLocks noChangeArrowheads="1"/>
          </p:cNvSpPr>
          <p:nvPr/>
        </p:nvSpPr>
        <p:spPr bwMode="gray">
          <a:xfrm>
            <a:off x="3635375" y="1916113"/>
            <a:ext cx="2159000" cy="793750"/>
          </a:xfrm>
          <a:prstGeom prst="roundRect">
            <a:avLst>
              <a:gd name="adj" fmla="val 12796"/>
            </a:avLst>
          </a:prstGeom>
          <a:gradFill rotWithShape="1">
            <a:gsLst>
              <a:gs pos="0">
                <a:schemeClr val="tx1">
                  <a:gamma/>
                  <a:shade val="46275"/>
                  <a:invGamma/>
                </a:schemeClr>
              </a:gs>
              <a:gs pos="100000">
                <a:schemeClr val="tx1"/>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defRPr/>
            </a:pPr>
            <a:r>
              <a:rPr lang="he-IL" sz="2000" b="1" dirty="0">
                <a:solidFill>
                  <a:schemeClr val="bg1"/>
                </a:solidFill>
                <a:latin typeface="Arial" charset="0"/>
                <a:cs typeface="Arial" charset="0"/>
              </a:rPr>
              <a:t>סילוק במזומן</a:t>
            </a:r>
            <a:endParaRPr lang="en-US" sz="2000" b="1" dirty="0">
              <a:solidFill>
                <a:schemeClr val="bg1"/>
              </a:solidFill>
              <a:latin typeface="Arial" charset="0"/>
              <a:cs typeface="Arial" charset="0"/>
            </a:endParaRPr>
          </a:p>
        </p:txBody>
      </p:sp>
      <p:sp>
        <p:nvSpPr>
          <p:cNvPr id="159750" name="AutoShape 6"/>
          <p:cNvSpPr>
            <a:spLocks noChangeArrowheads="1"/>
          </p:cNvSpPr>
          <p:nvPr/>
        </p:nvSpPr>
        <p:spPr bwMode="gray">
          <a:xfrm>
            <a:off x="1187450" y="1916113"/>
            <a:ext cx="2159000" cy="793750"/>
          </a:xfrm>
          <a:prstGeom prst="roundRect">
            <a:avLst>
              <a:gd name="adj" fmla="val 12796"/>
            </a:avLst>
          </a:prstGeom>
          <a:gradFill rotWithShape="1">
            <a:gsLst>
              <a:gs pos="0">
                <a:schemeClr val="tx1">
                  <a:gamma/>
                  <a:shade val="46275"/>
                  <a:invGamma/>
                </a:schemeClr>
              </a:gs>
              <a:gs pos="100000">
                <a:schemeClr val="tx1"/>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defRPr/>
            </a:pPr>
            <a:r>
              <a:rPr lang="he-IL" sz="2000" b="1">
                <a:solidFill>
                  <a:schemeClr val="bg1"/>
                </a:solidFill>
                <a:latin typeface="Arial" charset="0"/>
                <a:cs typeface="Arial" charset="0"/>
              </a:rPr>
              <a:t>חלופת סילוק במזומן</a:t>
            </a:r>
            <a:endParaRPr lang="en-US" sz="2000" b="1">
              <a:solidFill>
                <a:schemeClr val="bg1"/>
              </a:solidFill>
              <a:latin typeface="Arial" charset="0"/>
              <a:cs typeface="Arial" charset="0"/>
            </a:endParaRPr>
          </a:p>
        </p:txBody>
      </p:sp>
      <p:sp>
        <p:nvSpPr>
          <p:cNvPr id="13322" name="AutoShape 8"/>
          <p:cNvSpPr>
            <a:spLocks noChangeArrowheads="1"/>
          </p:cNvSpPr>
          <p:nvPr/>
        </p:nvSpPr>
        <p:spPr bwMode="gray">
          <a:xfrm>
            <a:off x="539750" y="3427413"/>
            <a:ext cx="1438275" cy="938212"/>
          </a:xfrm>
          <a:prstGeom prst="roundRect">
            <a:avLst>
              <a:gd name="adj" fmla="val 12796"/>
            </a:avLst>
          </a:prstGeom>
          <a:solidFill>
            <a:schemeClr val="hlink"/>
          </a:solidFill>
          <a:ln w="28575">
            <a:solidFill>
              <a:schemeClr val="bg1"/>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a:solidFill>
                  <a:srgbClr val="000066"/>
                </a:solidFill>
              </a:rPr>
              <a:t>הבחירה נתונה </a:t>
            </a:r>
          </a:p>
          <a:p>
            <a:pPr algn="ctr" eaLnBrk="1" hangingPunct="1"/>
            <a:r>
              <a:rPr lang="he-IL" altLang="he-IL">
                <a:solidFill>
                  <a:srgbClr val="000066"/>
                </a:solidFill>
              </a:rPr>
              <a:t>בידי הישות</a:t>
            </a:r>
            <a:endParaRPr lang="en-US" altLang="he-IL">
              <a:solidFill>
                <a:srgbClr val="000066"/>
              </a:solidFill>
              <a:ea typeface="SimSun" panose="02010600030101010101" pitchFamily="2" charset="-122"/>
            </a:endParaRPr>
          </a:p>
        </p:txBody>
      </p:sp>
      <p:sp>
        <p:nvSpPr>
          <p:cNvPr id="13323" name="AutoShape 9"/>
          <p:cNvSpPr>
            <a:spLocks noChangeArrowheads="1"/>
          </p:cNvSpPr>
          <p:nvPr/>
        </p:nvSpPr>
        <p:spPr bwMode="gray">
          <a:xfrm>
            <a:off x="2054225" y="3429000"/>
            <a:ext cx="1870075" cy="936625"/>
          </a:xfrm>
          <a:prstGeom prst="roundRect">
            <a:avLst>
              <a:gd name="adj" fmla="val 12796"/>
            </a:avLst>
          </a:prstGeom>
          <a:solidFill>
            <a:schemeClr val="hlink"/>
          </a:solidFill>
          <a:ln w="28575">
            <a:solidFill>
              <a:schemeClr val="bg1"/>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a:solidFill>
                  <a:srgbClr val="000066"/>
                </a:solidFill>
              </a:rPr>
              <a:t>הבחירה נתונה </a:t>
            </a:r>
          </a:p>
          <a:p>
            <a:pPr algn="ctr" eaLnBrk="1" hangingPunct="1"/>
            <a:r>
              <a:rPr lang="he-IL" altLang="he-IL">
                <a:solidFill>
                  <a:srgbClr val="000066"/>
                </a:solidFill>
              </a:rPr>
              <a:t>בידי נותן הסחורות</a:t>
            </a:r>
          </a:p>
          <a:p>
            <a:pPr algn="ctr" eaLnBrk="1" hangingPunct="1"/>
            <a:r>
              <a:rPr lang="he-IL" altLang="he-IL">
                <a:solidFill>
                  <a:srgbClr val="000066"/>
                </a:solidFill>
              </a:rPr>
              <a:t>או השירותים</a:t>
            </a:r>
            <a:endParaRPr lang="en-US" altLang="he-IL">
              <a:solidFill>
                <a:srgbClr val="000066"/>
              </a:solidFill>
            </a:endParaRPr>
          </a:p>
        </p:txBody>
      </p:sp>
      <p:sp>
        <p:nvSpPr>
          <p:cNvPr id="13324" name="AutoShape 10"/>
          <p:cNvSpPr>
            <a:spLocks noChangeArrowheads="1"/>
          </p:cNvSpPr>
          <p:nvPr/>
        </p:nvSpPr>
        <p:spPr bwMode="gray">
          <a:xfrm>
            <a:off x="5003800" y="5083175"/>
            <a:ext cx="2520950" cy="1009650"/>
          </a:xfrm>
          <a:prstGeom prst="roundRect">
            <a:avLst>
              <a:gd name="adj" fmla="val 12796"/>
            </a:avLst>
          </a:prstGeom>
          <a:gradFill rotWithShape="1">
            <a:gsLst>
              <a:gs pos="0">
                <a:srgbClr val="A3AFEB"/>
              </a:gs>
              <a:gs pos="100000">
                <a:srgbClr val="4B516D"/>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he-IL" altLang="he-IL" b="1">
                <a:solidFill>
                  <a:schemeClr val="tx2"/>
                </a:solidFill>
              </a:rPr>
              <a:t>עסקאות עם עובדים </a:t>
            </a:r>
          </a:p>
          <a:p>
            <a:pPr algn="ctr"/>
            <a:r>
              <a:rPr lang="he-IL" altLang="he-IL" b="1">
                <a:solidFill>
                  <a:schemeClr val="tx2"/>
                </a:solidFill>
              </a:rPr>
              <a:t>ואחרים המספקים </a:t>
            </a:r>
          </a:p>
          <a:p>
            <a:pPr algn="ctr"/>
            <a:r>
              <a:rPr lang="he-IL" altLang="he-IL" b="1">
                <a:solidFill>
                  <a:schemeClr val="tx2"/>
                </a:solidFill>
              </a:rPr>
              <a:t>שירותים דומים</a:t>
            </a:r>
            <a:endParaRPr lang="en-US" altLang="he-IL">
              <a:solidFill>
                <a:schemeClr val="tx2"/>
              </a:solidFill>
              <a:ea typeface="SimSun" panose="02010600030101010101" pitchFamily="2" charset="-122"/>
            </a:endParaRPr>
          </a:p>
        </p:txBody>
      </p:sp>
      <p:sp>
        <p:nvSpPr>
          <p:cNvPr id="13325" name="AutoShape 11"/>
          <p:cNvSpPr>
            <a:spLocks noChangeArrowheads="1"/>
          </p:cNvSpPr>
          <p:nvPr/>
        </p:nvSpPr>
        <p:spPr bwMode="gray">
          <a:xfrm>
            <a:off x="2484438" y="5083175"/>
            <a:ext cx="2159000" cy="1009650"/>
          </a:xfrm>
          <a:prstGeom prst="roundRect">
            <a:avLst>
              <a:gd name="adj" fmla="val 12796"/>
            </a:avLst>
          </a:prstGeom>
          <a:gradFill rotWithShape="1">
            <a:gsLst>
              <a:gs pos="0">
                <a:srgbClr val="A3AFEB"/>
              </a:gs>
              <a:gs pos="100000">
                <a:srgbClr val="4B516D"/>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b="1">
                <a:solidFill>
                  <a:schemeClr val="tx2"/>
                </a:solidFill>
              </a:rPr>
              <a:t>עסקאות עם צדדים</a:t>
            </a:r>
          </a:p>
          <a:p>
            <a:pPr algn="ctr" eaLnBrk="1" hangingPunct="1"/>
            <a:r>
              <a:rPr lang="he-IL" altLang="he-IL" b="1">
                <a:solidFill>
                  <a:schemeClr val="tx2"/>
                </a:solidFill>
              </a:rPr>
              <a:t> שאינם עובדים</a:t>
            </a:r>
            <a:endParaRPr lang="en-US" altLang="he-IL">
              <a:solidFill>
                <a:schemeClr val="tx2"/>
              </a:solidFill>
              <a:ea typeface="SimSun" panose="02010600030101010101" pitchFamily="2" charset="-122"/>
            </a:endParaRPr>
          </a:p>
        </p:txBody>
      </p:sp>
      <p:sp>
        <p:nvSpPr>
          <p:cNvPr id="13326" name="Line 15"/>
          <p:cNvSpPr>
            <a:spLocks noChangeShapeType="1"/>
          </p:cNvSpPr>
          <p:nvPr/>
        </p:nvSpPr>
        <p:spPr bwMode="auto">
          <a:xfrm flipH="1">
            <a:off x="2268538" y="1341438"/>
            <a:ext cx="790575" cy="503237"/>
          </a:xfrm>
          <a:prstGeom prst="line">
            <a:avLst/>
          </a:prstGeom>
          <a:noFill/>
          <a:ln w="5715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3327" name="Line 16"/>
          <p:cNvSpPr>
            <a:spLocks noChangeShapeType="1"/>
          </p:cNvSpPr>
          <p:nvPr/>
        </p:nvSpPr>
        <p:spPr bwMode="auto">
          <a:xfrm>
            <a:off x="6372225" y="1341438"/>
            <a:ext cx="647700" cy="503237"/>
          </a:xfrm>
          <a:prstGeom prst="line">
            <a:avLst/>
          </a:prstGeom>
          <a:noFill/>
          <a:ln w="5715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3328" name="Line 17"/>
          <p:cNvSpPr>
            <a:spLocks noChangeShapeType="1"/>
          </p:cNvSpPr>
          <p:nvPr/>
        </p:nvSpPr>
        <p:spPr bwMode="auto">
          <a:xfrm>
            <a:off x="4787900" y="1341438"/>
            <a:ext cx="0" cy="431800"/>
          </a:xfrm>
          <a:prstGeom prst="line">
            <a:avLst/>
          </a:prstGeom>
          <a:noFill/>
          <a:ln w="5715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3329" name="Line 19"/>
          <p:cNvSpPr>
            <a:spLocks noChangeShapeType="1"/>
          </p:cNvSpPr>
          <p:nvPr/>
        </p:nvSpPr>
        <p:spPr bwMode="auto">
          <a:xfrm>
            <a:off x="2051050" y="2852738"/>
            <a:ext cx="0" cy="288925"/>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3330" name="Line 21"/>
          <p:cNvSpPr>
            <a:spLocks noChangeShapeType="1"/>
          </p:cNvSpPr>
          <p:nvPr/>
        </p:nvSpPr>
        <p:spPr bwMode="auto">
          <a:xfrm>
            <a:off x="2051050" y="4724400"/>
            <a:ext cx="0" cy="144463"/>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3331" name="מציין מיקום של מספר שקופית 3"/>
          <p:cNvSpPr txBox="1">
            <a:spLocks noGrp="1"/>
          </p:cNvSpPr>
          <p:nvPr/>
        </p:nvSpPr>
        <p:spPr bwMode="auto">
          <a:xfrm>
            <a:off x="17463" y="6577013"/>
            <a:ext cx="17414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086B169B-308E-4643-9CFD-CFF7C0A93951}" type="slidenum">
              <a:rPr lang="he-IL" altLang="he-IL" sz="1400" b="1">
                <a:latin typeface="Tahoma" panose="020B0604030504040204" pitchFamily="34" charset="0"/>
              </a:rPr>
              <a:pPr rtl="1" eaLnBrk="1" hangingPunct="1"/>
              <a:t>8</a:t>
            </a:fld>
            <a:endParaRPr lang="en-US" altLang="he-IL" sz="1400" b="1">
              <a:latin typeface="Tahoma" panose="020B0604030504040204" pitchFamily="34" charset="0"/>
              <a:cs typeface="Tahoma" panose="020B060403050404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1171" name="Group 3"/>
          <p:cNvGraphicFramePr>
            <a:graphicFrameLocks noGrp="1"/>
          </p:cNvGraphicFramePr>
          <p:nvPr/>
        </p:nvGraphicFramePr>
        <p:xfrm>
          <a:off x="460375" y="1497013"/>
          <a:ext cx="8440738" cy="4225927"/>
        </p:xfrm>
        <a:graphic>
          <a:graphicData uri="http://schemas.openxmlformats.org/drawingml/2006/table">
            <a:tbl>
              <a:tblPr rtl="1"/>
              <a:tblGrid>
                <a:gridCol w="5461388">
                  <a:extLst>
                    <a:ext uri="{9D8B030D-6E8A-4147-A177-3AD203B41FA5}">
                      <a16:colId xmlns:a16="http://schemas.microsoft.com/office/drawing/2014/main" val="20000"/>
                    </a:ext>
                  </a:extLst>
                </a:gridCol>
                <a:gridCol w="1817449">
                  <a:extLst>
                    <a:ext uri="{9D8B030D-6E8A-4147-A177-3AD203B41FA5}">
                      <a16:colId xmlns:a16="http://schemas.microsoft.com/office/drawing/2014/main" val="20001"/>
                    </a:ext>
                  </a:extLst>
                </a:gridCol>
                <a:gridCol w="1161901">
                  <a:extLst>
                    <a:ext uri="{9D8B030D-6E8A-4147-A177-3AD203B41FA5}">
                      <a16:colId xmlns:a16="http://schemas.microsoft.com/office/drawing/2014/main" val="20002"/>
                    </a:ext>
                  </a:extLst>
                </a:gridCol>
              </a:tblGrid>
              <a:tr h="262080">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1" i="0" u="sng" strike="noStrike" cap="none" normalizeH="0" baseline="0" dirty="0">
                          <a:ln>
                            <a:noFill/>
                          </a:ln>
                          <a:solidFill>
                            <a:srgbClr val="000066"/>
                          </a:solidFill>
                          <a:effectLst/>
                          <a:latin typeface="Arial" pitchFamily="34" charset="0"/>
                          <a:cs typeface="Arial" pitchFamily="34" charset="0"/>
                        </a:rPr>
                        <a:t>עסקה</a:t>
                      </a:r>
                      <a:endParaRPr kumimoji="0" lang="he-IL" sz="1400" b="0" i="0" u="sng" strike="noStrike" cap="none" normalizeH="0" baseline="0" dirty="0">
                        <a:ln>
                          <a:noFill/>
                        </a:ln>
                        <a:solidFill>
                          <a:srgbClr val="000066"/>
                        </a:solidFill>
                        <a:effectLst/>
                        <a:latin typeface="Arial" pitchFamily="34" charset="0"/>
                        <a:cs typeface="Arial" pitchFamily="34" charset="0"/>
                      </a:endParaRP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1" i="0" u="sng" strike="noStrike" cap="none" normalizeH="0" baseline="0" dirty="0">
                          <a:ln>
                            <a:noFill/>
                          </a:ln>
                          <a:solidFill>
                            <a:srgbClr val="000066"/>
                          </a:solidFill>
                          <a:effectLst/>
                          <a:latin typeface="Arial" pitchFamily="34" charset="0"/>
                          <a:cs typeface="Arial" pitchFamily="34" charset="0"/>
                        </a:rPr>
                        <a:t>האם בתחולת 2 </a:t>
                      </a:r>
                      <a:r>
                        <a:rPr kumimoji="0" lang="en-US" sz="1400" b="1" i="0" u="sng" strike="noStrike" cap="none" normalizeH="0" baseline="0" dirty="0">
                          <a:ln>
                            <a:noFill/>
                          </a:ln>
                          <a:solidFill>
                            <a:srgbClr val="000066"/>
                          </a:solidFill>
                          <a:effectLst/>
                          <a:latin typeface="Arial" pitchFamily="34" charset="0"/>
                          <a:cs typeface="Arial" pitchFamily="34" charset="0"/>
                        </a:rPr>
                        <a:t>IFRS</a:t>
                      </a:r>
                      <a:endParaRPr kumimoji="0" lang="he-IL" sz="1400" b="0" i="0" u="sng" strike="noStrike" cap="none" normalizeH="0" baseline="0" dirty="0">
                        <a:ln>
                          <a:noFill/>
                        </a:ln>
                        <a:solidFill>
                          <a:srgbClr val="000066"/>
                        </a:solidFill>
                        <a:effectLst/>
                        <a:latin typeface="Arial" pitchFamily="34" charset="0"/>
                        <a:cs typeface="Arial" pitchFamily="34" charset="0"/>
                      </a:endParaRP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1" i="0" u="sng" strike="noStrike" cap="none" normalizeH="0" baseline="0">
                          <a:ln>
                            <a:noFill/>
                          </a:ln>
                          <a:solidFill>
                            <a:srgbClr val="000066"/>
                          </a:solidFill>
                          <a:effectLst/>
                          <a:latin typeface="Arial" pitchFamily="34" charset="0"/>
                          <a:cs typeface="Arial" pitchFamily="34" charset="0"/>
                        </a:rPr>
                        <a:t>סיווג</a:t>
                      </a:r>
                      <a:endParaRPr kumimoji="0" lang="he-IL" sz="1400" b="0" i="0" u="sng" strike="noStrike" cap="none" normalizeH="0" baseline="0">
                        <a:ln>
                          <a:noFill/>
                        </a:ln>
                        <a:solidFill>
                          <a:srgbClr val="000066"/>
                        </a:solidFill>
                        <a:effectLst/>
                        <a:latin typeface="Arial" pitchFamily="34" charset="0"/>
                        <a:cs typeface="Arial" pitchFamily="34" charset="0"/>
                      </a:endParaRP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0027">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רכישת מלאי מספק תמורת הנפקת מניות.</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1</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1594">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רכישת מלאי מספק בתנאי אשראי רגילים.</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לא</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he-IL" sz="1400" b="0" i="0" u="none" strike="noStrike" cap="none" normalizeH="0" baseline="0">
                        <a:ln>
                          <a:noFill/>
                        </a:ln>
                        <a:solidFill>
                          <a:srgbClr val="000066"/>
                        </a:solidFill>
                        <a:effectLst/>
                        <a:latin typeface="Arial" pitchFamily="34" charset="0"/>
                        <a:cs typeface="Arial" pitchFamily="34" charset="0"/>
                      </a:endParaRP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027">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רכישת מלאי מספק באשראי שצמוד למחיר מנית חברה.</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2</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3056">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הענקת כתבי אופציה לחתמים בעת הנפקה של מניות החברה.</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1</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0027">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רכישת בניין מבעל השליטה תמורת הנפקת מניות.</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1</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2768">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הענקת כתבי אופציה לעובדים כאשר לחברה קיימת הבחירה לסלק אותם במניות או במזומן.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3</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0027">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הענקת כתבי אופציה לעובדים בחינם.</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1</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0027">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רכישת בניין מבעל השליטה במזומן.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לא</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he-IL" sz="1400" b="0" i="0" u="none" strike="noStrike" cap="none" normalizeH="0" baseline="0">
                        <a:ln>
                          <a:noFill/>
                        </a:ln>
                        <a:solidFill>
                          <a:srgbClr val="000066"/>
                        </a:solidFill>
                        <a:effectLst/>
                        <a:latin typeface="Arial" pitchFamily="34" charset="0"/>
                        <a:cs typeface="Arial" pitchFamily="34" charset="0"/>
                      </a:endParaRP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2080">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הענקת אופציות "פנטום" לעובדים בחינם.</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2</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0027">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הענקת מניות חסומות לעובדים.</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1</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62080">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תכנית לרכישת מניות לעובדים.</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a:ln>
                            <a:noFill/>
                          </a:ln>
                          <a:solidFill>
                            <a:srgbClr val="000066"/>
                          </a:solidFill>
                          <a:effectLst/>
                          <a:latin typeface="Arial" pitchFamily="34" charset="0"/>
                          <a:cs typeface="Arial" pitchFamily="34" charset="0"/>
                        </a:rPr>
                        <a:t>1</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2080">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מניות שהונפקו בצירוף עסקים תמורת שליטה בנרכש.</a:t>
                      </a:r>
                      <a:endParaRPr kumimoji="0" lang="he-IL" sz="1400" b="1" i="0" u="none" strike="noStrike" cap="none" normalizeH="0" baseline="0" dirty="0">
                        <a:ln>
                          <a:noFill/>
                        </a:ln>
                        <a:solidFill>
                          <a:srgbClr val="000066"/>
                        </a:solidFill>
                        <a:effectLst/>
                        <a:latin typeface="Arial" pitchFamily="34" charset="0"/>
                        <a:cs typeface="Arial" pitchFamily="34" charset="0"/>
                      </a:endParaRP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לא בתחולה</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endParaRPr kumimoji="0" lang="he-IL" sz="1400" b="0" i="0" u="none" strike="noStrike" cap="none" normalizeH="0" baseline="0">
                        <a:ln>
                          <a:noFill/>
                        </a:ln>
                        <a:solidFill>
                          <a:srgbClr val="000066"/>
                        </a:solidFill>
                        <a:effectLst/>
                        <a:latin typeface="Arial" pitchFamily="34" charset="0"/>
                        <a:cs typeface="Arial" pitchFamily="34" charset="0"/>
                      </a:endParaRP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0027">
                <a:tc>
                  <a:txBody>
                    <a:bodyPr/>
                    <a:lstStyle/>
                    <a:p>
                      <a:pPr marL="0" marR="0" lvl="0" indent="0" algn="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הענקת כתבי אופציה לעובדים שיסולקו נטו במניות.</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כן</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he-IL" sz="1400" b="0" i="0" u="none" strike="noStrike" cap="none" normalizeH="0" baseline="0" dirty="0">
                          <a:ln>
                            <a:noFill/>
                          </a:ln>
                          <a:solidFill>
                            <a:srgbClr val="000066"/>
                          </a:solidFill>
                          <a:effectLst/>
                          <a:latin typeface="Arial" pitchFamily="34" charset="0"/>
                          <a:cs typeface="Arial" pitchFamily="34" charset="0"/>
                        </a:rPr>
                        <a:t>1</a:t>
                      </a:r>
                    </a:p>
                  </a:txBody>
                  <a:tcPr marL="91436" marR="91436"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
        <p:nvSpPr>
          <p:cNvPr id="14400" name="Text Box 68"/>
          <p:cNvSpPr txBox="1">
            <a:spLocks noChangeArrowheads="1"/>
          </p:cNvSpPr>
          <p:nvPr/>
        </p:nvSpPr>
        <p:spPr bwMode="auto">
          <a:xfrm>
            <a:off x="3492500" y="5661025"/>
            <a:ext cx="532923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he-IL" altLang="he-IL" sz="1400" b="1" u="sng">
                <a:solidFill>
                  <a:schemeClr val="tx2"/>
                </a:solidFill>
              </a:rPr>
              <a:t>סוגי הענקות</a:t>
            </a:r>
          </a:p>
          <a:p>
            <a:pPr algn="r" rtl="1" eaLnBrk="1" hangingPunct="1">
              <a:buFontTx/>
              <a:buAutoNum type="arabicPeriod"/>
            </a:pPr>
            <a:r>
              <a:rPr lang="he-IL" altLang="he-IL" sz="1400">
                <a:solidFill>
                  <a:srgbClr val="000000"/>
                </a:solidFill>
              </a:rPr>
              <a:t>עסקאות תשלום מבוסס מניות המסולקות במכשירים הוניים.</a:t>
            </a:r>
            <a:endParaRPr lang="en-US" altLang="he-IL" sz="1400">
              <a:solidFill>
                <a:srgbClr val="000000"/>
              </a:solidFill>
            </a:endParaRPr>
          </a:p>
          <a:p>
            <a:pPr algn="r" rtl="1" eaLnBrk="1" hangingPunct="1">
              <a:buFontTx/>
              <a:buAutoNum type="arabicPeriod"/>
            </a:pPr>
            <a:r>
              <a:rPr lang="he-IL" altLang="he-IL" sz="1400">
                <a:solidFill>
                  <a:srgbClr val="000000"/>
                </a:solidFill>
              </a:rPr>
              <a:t>עסקאות תשלום מבוסס מניות המסולקות במזומן.</a:t>
            </a:r>
            <a:endParaRPr lang="en-US" altLang="he-IL" sz="1400">
              <a:solidFill>
                <a:srgbClr val="000000"/>
              </a:solidFill>
            </a:endParaRPr>
          </a:p>
          <a:p>
            <a:pPr algn="r" rtl="1" eaLnBrk="1" hangingPunct="1">
              <a:buFontTx/>
              <a:buAutoNum type="arabicPeriod"/>
            </a:pPr>
            <a:r>
              <a:rPr lang="he-IL" altLang="he-IL" sz="1400">
                <a:solidFill>
                  <a:srgbClr val="000000"/>
                </a:solidFill>
              </a:rPr>
              <a:t>עסקאות תשלום מבוסס מניות עם חלופת סילוק במזומן.</a:t>
            </a:r>
            <a:r>
              <a:rPr lang="he-IL" altLang="he-IL" sz="1600"/>
              <a:t> </a:t>
            </a:r>
          </a:p>
        </p:txBody>
      </p:sp>
      <p:sp>
        <p:nvSpPr>
          <p:cNvPr id="14401" name="מציין מיקום של מספר שקופית 3"/>
          <p:cNvSpPr txBox="1">
            <a:spLocks noGrp="1"/>
          </p:cNvSpPr>
          <p:nvPr/>
        </p:nvSpPr>
        <p:spPr bwMode="auto">
          <a:xfrm>
            <a:off x="17463" y="6577013"/>
            <a:ext cx="17414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fld id="{F4EC1CD5-7B51-4B27-B3A8-B298CB683D35}" type="slidenum">
              <a:rPr lang="he-IL" altLang="he-IL" sz="1400" b="1">
                <a:latin typeface="Tahoma" panose="020B0604030504040204" pitchFamily="34" charset="0"/>
              </a:rPr>
              <a:pPr rtl="1" eaLnBrk="1" hangingPunct="1"/>
              <a:t>9</a:t>
            </a:fld>
            <a:endParaRPr lang="en-US" altLang="he-IL" sz="1400" b="1">
              <a:latin typeface="Tahoma" panose="020B0604030504040204" pitchFamily="34" charset="0"/>
              <a:cs typeface="Tahoma" panose="020B0604030504040204" pitchFamily="34" charset="0"/>
            </a:endParaRPr>
          </a:p>
        </p:txBody>
      </p:sp>
      <p:sp>
        <p:nvSpPr>
          <p:cNvPr id="14402" name="Rectangle 5"/>
          <p:cNvSpPr>
            <a:spLocks noChangeArrowheads="1"/>
          </p:cNvSpPr>
          <p:nvPr/>
        </p:nvSpPr>
        <p:spPr bwMode="auto">
          <a:xfrm>
            <a:off x="179388" y="476250"/>
            <a:ext cx="87010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ct val="90000"/>
              </a:lnSpc>
            </a:pPr>
            <a:r>
              <a:rPr lang="he-IL" altLang="he-IL" sz="3200">
                <a:solidFill>
                  <a:schemeClr val="bg1"/>
                </a:solidFill>
              </a:rPr>
              <a:t>תשלום מבוסס מניות – המחשת הסיווג לקבוצות</a:t>
            </a:r>
            <a:endParaRPr lang="en-US" altLang="he-IL" sz="2400" b="1">
              <a:solidFill>
                <a:schemeClr val="bg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Sample presentation slides">
  <a:themeElements>
    <a:clrScheme name="1_Sample presentation slides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1_Sample presentation slid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Sample presentation slides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1_Sample presentation slides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1_Sample presentation slides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TAU3</Template>
  <TotalTime>8323</TotalTime>
  <Words>523</Words>
  <Application>Microsoft Office PowerPoint</Application>
  <PresentationFormat>On-screen Show (4:3)</PresentationFormat>
  <Paragraphs>131</Paragraphs>
  <Slides>10</Slides>
  <Notes>2</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SimSun</vt:lpstr>
      <vt:lpstr>Arial</vt:lpstr>
      <vt:lpstr>Calibri</vt:lpstr>
      <vt:lpstr>Tahoma</vt:lpstr>
      <vt:lpstr>Times New Roman</vt:lpstr>
      <vt:lpstr>Verdana</vt:lpstr>
      <vt:lpstr>Webdings</vt:lpstr>
      <vt:lpstr>Wingdings</vt:lpstr>
      <vt:lpstr>1_Sample presentation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עסקת תשלום מבוסס מניות</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Sherwyn</dc:creator>
  <cp:lastModifiedBy>Shuv Shlomi</cp:lastModifiedBy>
  <cp:revision>427</cp:revision>
  <dcterms:created xsi:type="dcterms:W3CDTF">2008-11-18T06:06:32Z</dcterms:created>
  <dcterms:modified xsi:type="dcterms:W3CDTF">2017-12-21T11:58:25Z</dcterms:modified>
</cp:coreProperties>
</file>