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8" r:id="rId2"/>
    <p:sldId id="309" r:id="rId3"/>
    <p:sldId id="310" r:id="rId4"/>
    <p:sldId id="311" r:id="rId5"/>
    <p:sldId id="305" r:id="rId6"/>
    <p:sldId id="306" r:id="rId7"/>
    <p:sldId id="312" r:id="rId8"/>
    <p:sldId id="307" r:id="rId9"/>
    <p:sldId id="313" r:id="rId10"/>
    <p:sldId id="308"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36" r:id="rId25"/>
    <p:sldId id="339" r:id="rId26"/>
    <p:sldId id="346" r:id="rId27"/>
    <p:sldId id="327" r:id="rId28"/>
    <p:sldId id="328" r:id="rId29"/>
    <p:sldId id="340" r:id="rId30"/>
    <p:sldId id="329" r:id="rId31"/>
    <p:sldId id="330" r:id="rId32"/>
    <p:sldId id="341" r:id="rId33"/>
    <p:sldId id="331" r:id="rId34"/>
    <p:sldId id="345" r:id="rId35"/>
    <p:sldId id="332" r:id="rId36"/>
    <p:sldId id="333" r:id="rId37"/>
    <p:sldId id="342" r:id="rId38"/>
    <p:sldId id="334" r:id="rId39"/>
    <p:sldId id="343" r:id="rId40"/>
    <p:sldId id="335" r:id="rId41"/>
    <p:sldId id="344" r:id="rId42"/>
    <p:sldId id="338" r:id="rId43"/>
    <p:sldId id="337" r:id="rId44"/>
  </p:sldIdLst>
  <p:sldSz cx="10442575" cy="6116638"/>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65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DAFD"/>
    <a:srgbClr val="142C49"/>
    <a:srgbClr val="EDD510"/>
    <a:srgbClr val="E3CC10"/>
    <a:srgbClr val="FBE634"/>
    <a:srgbClr val="1BA2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סגנון בהיר 3 - הדגשה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90" autoAdjust="0"/>
    <p:restoredTop sz="94660"/>
  </p:normalViewPr>
  <p:slideViewPr>
    <p:cSldViewPr snapToGrid="0" snapToObjects="1">
      <p:cViewPr varScale="1">
        <p:scale>
          <a:sx n="121" d="100"/>
          <a:sy n="121" d="100"/>
        </p:scale>
        <p:origin x="762" y="36"/>
      </p:cViewPr>
      <p:guideLst>
        <p:guide orient="horz"/>
        <p:guide pos="657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8056"/>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8056"/>
          </a:xfrm>
          <a:prstGeom prst="rect">
            <a:avLst/>
          </a:prstGeom>
        </p:spPr>
        <p:txBody>
          <a:bodyPr vert="horz" lIns="91440" tIns="45720" rIns="91440" bIns="45720" rtlCol="1"/>
          <a:lstStyle>
            <a:lvl1pPr algn="l">
              <a:defRPr sz="1200"/>
            </a:lvl1pPr>
          </a:lstStyle>
          <a:p>
            <a:fld id="{CBEAF8F2-B282-419B-A081-03D988F568BD}" type="datetimeFigureOut">
              <a:rPr lang="he-IL" smtClean="0"/>
              <a:t>ו'/כסלו/תשפ"ב</a:t>
            </a:fld>
            <a:endParaRPr lang="he-IL"/>
          </a:p>
        </p:txBody>
      </p:sp>
      <p:sp>
        <p:nvSpPr>
          <p:cNvPr id="4" name="מציין מיקום של תמונת שקופית 3"/>
          <p:cNvSpPr>
            <a:spLocks noGrp="1" noRot="1" noChangeAspect="1"/>
          </p:cNvSpPr>
          <p:nvPr>
            <p:ph type="sldImg" idx="2"/>
          </p:nvPr>
        </p:nvSpPr>
        <p:spPr>
          <a:xfrm>
            <a:off x="539750" y="1241425"/>
            <a:ext cx="571817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77194"/>
            <a:ext cx="5438140" cy="3908614"/>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6" y="9428584"/>
            <a:ext cx="2945659" cy="498055"/>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28584"/>
            <a:ext cx="2945659" cy="498055"/>
          </a:xfrm>
          <a:prstGeom prst="rect">
            <a:avLst/>
          </a:prstGeom>
        </p:spPr>
        <p:txBody>
          <a:bodyPr vert="horz" lIns="91440" tIns="45720" rIns="91440" bIns="45720" rtlCol="1" anchor="b"/>
          <a:lstStyle>
            <a:lvl1pPr algn="l">
              <a:defRPr sz="1200"/>
            </a:lvl1pPr>
          </a:lstStyle>
          <a:p>
            <a:fld id="{E5118148-2136-4F0C-B41F-6BE7BCA897B2}" type="slidenum">
              <a:rPr lang="he-IL" smtClean="0"/>
              <a:t>‹#›</a:t>
            </a:fld>
            <a:endParaRPr lang="he-IL"/>
          </a:p>
        </p:txBody>
      </p:sp>
    </p:spTree>
    <p:extLst>
      <p:ext uri="{BB962C8B-B14F-4D97-AF65-F5344CB8AC3E}">
        <p14:creationId xmlns:p14="http://schemas.microsoft.com/office/powerpoint/2010/main" val="39025148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3193" y="1900123"/>
            <a:ext cx="8876189" cy="1311113"/>
          </a:xfrm>
        </p:spPr>
        <p:txBody>
          <a:bodyPr/>
          <a:lstStyle/>
          <a:p>
            <a:r>
              <a:rPr lang="he-IL"/>
              <a:t>Click to edit Master title style</a:t>
            </a:r>
            <a:endParaRPr lang="en-US"/>
          </a:p>
        </p:txBody>
      </p:sp>
      <p:sp>
        <p:nvSpPr>
          <p:cNvPr id="3" name="Subtitle 2"/>
          <p:cNvSpPr>
            <a:spLocks noGrp="1"/>
          </p:cNvSpPr>
          <p:nvPr>
            <p:ph type="subTitle" idx="1"/>
          </p:nvPr>
        </p:nvSpPr>
        <p:spPr>
          <a:xfrm>
            <a:off x="1566386" y="3466095"/>
            <a:ext cx="7309803" cy="156314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Click to edit Master subtitle style</a:t>
            </a:r>
            <a:endParaRPr lang="en-US"/>
          </a:p>
        </p:txBody>
      </p:sp>
      <p:sp>
        <p:nvSpPr>
          <p:cNvPr id="4" name="Date Placeholder 3"/>
          <p:cNvSpPr>
            <a:spLocks noGrp="1"/>
          </p:cNvSpPr>
          <p:nvPr>
            <p:ph type="dt" sz="half" idx="10"/>
          </p:nvPr>
        </p:nvSpPr>
        <p:spPr/>
        <p:txBody>
          <a:bodyPr/>
          <a:lstStyle/>
          <a:p>
            <a:fld id="{4BF98EA5-724A-B046-95F3-42317DE7D5CA}"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65722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Date Placeholder 3"/>
          <p:cNvSpPr>
            <a:spLocks noGrp="1"/>
          </p:cNvSpPr>
          <p:nvPr>
            <p:ph type="dt" sz="half" idx="10"/>
          </p:nvPr>
        </p:nvSpPr>
        <p:spPr/>
        <p:txBody>
          <a:bodyPr/>
          <a:lstStyle/>
          <a:p>
            <a:fld id="{4BF98EA5-724A-B046-95F3-42317DE7D5CA}"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258305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5945" y="218047"/>
            <a:ext cx="2683162" cy="4655441"/>
          </a:xfrm>
        </p:spPr>
        <p:txBody>
          <a:bodyPr vert="eaVert"/>
          <a:lstStyle/>
          <a:p>
            <a:r>
              <a:rPr lang="he-IL"/>
              <a:t>Click to edit Master title style</a:t>
            </a:r>
            <a:endParaRPr lang="en-US"/>
          </a:p>
        </p:txBody>
      </p:sp>
      <p:sp>
        <p:nvSpPr>
          <p:cNvPr id="3" name="Vertical Text Placeholder 2"/>
          <p:cNvSpPr>
            <a:spLocks noGrp="1"/>
          </p:cNvSpPr>
          <p:nvPr>
            <p:ph type="body" orient="vert" idx="1"/>
          </p:nvPr>
        </p:nvSpPr>
        <p:spPr>
          <a:xfrm>
            <a:off x="596460" y="218047"/>
            <a:ext cx="7875442" cy="4655441"/>
          </a:xfrm>
        </p:spPr>
        <p:txBody>
          <a:bodyPr vert="eaVert"/>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Date Placeholder 3"/>
          <p:cNvSpPr>
            <a:spLocks noGrp="1"/>
          </p:cNvSpPr>
          <p:nvPr>
            <p:ph type="dt" sz="half" idx="10"/>
          </p:nvPr>
        </p:nvSpPr>
        <p:spPr/>
        <p:txBody>
          <a:bodyPr/>
          <a:lstStyle/>
          <a:p>
            <a:fld id="{4BF98EA5-724A-B046-95F3-42317DE7D5CA}"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48848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Content Placeholder 2"/>
          <p:cNvSpPr>
            <a:spLocks noGrp="1"/>
          </p:cNvSpPr>
          <p:nvPr>
            <p:ph idx="1"/>
          </p:nvPr>
        </p:nvSpPr>
        <p:spPr/>
        <p:txBody>
          <a:body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Date Placeholder 3"/>
          <p:cNvSpPr>
            <a:spLocks noGrp="1"/>
          </p:cNvSpPr>
          <p:nvPr>
            <p:ph type="dt" sz="half" idx="10"/>
          </p:nvPr>
        </p:nvSpPr>
        <p:spPr/>
        <p:txBody>
          <a:bodyPr/>
          <a:lstStyle/>
          <a:p>
            <a:fld id="{4BF98EA5-724A-B046-95F3-42317DE7D5CA}"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56497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4891" y="3930507"/>
            <a:ext cx="8876189" cy="1214832"/>
          </a:xfrm>
        </p:spPr>
        <p:txBody>
          <a:bodyPr anchor="t"/>
          <a:lstStyle>
            <a:lvl1pPr algn="l">
              <a:defRPr sz="4000" b="1" cap="all"/>
            </a:lvl1pPr>
          </a:lstStyle>
          <a:p>
            <a:r>
              <a:rPr lang="he-IL"/>
              <a:t>Click to edit Master title style</a:t>
            </a:r>
            <a:endParaRPr lang="en-US"/>
          </a:p>
        </p:txBody>
      </p:sp>
      <p:sp>
        <p:nvSpPr>
          <p:cNvPr id="3" name="Text Placeholder 2"/>
          <p:cNvSpPr>
            <a:spLocks noGrp="1"/>
          </p:cNvSpPr>
          <p:nvPr>
            <p:ph type="body" idx="1"/>
          </p:nvPr>
        </p:nvSpPr>
        <p:spPr>
          <a:xfrm>
            <a:off x="824891" y="2592493"/>
            <a:ext cx="8876189" cy="133801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Click to edit Master text styles</a:t>
            </a:r>
          </a:p>
        </p:txBody>
      </p:sp>
      <p:sp>
        <p:nvSpPr>
          <p:cNvPr id="4" name="Date Placeholder 3"/>
          <p:cNvSpPr>
            <a:spLocks noGrp="1"/>
          </p:cNvSpPr>
          <p:nvPr>
            <p:ph type="dt" sz="half" idx="10"/>
          </p:nvPr>
        </p:nvSpPr>
        <p:spPr/>
        <p:txBody>
          <a:bodyPr/>
          <a:lstStyle/>
          <a:p>
            <a:fld id="{4BF98EA5-724A-B046-95F3-42317DE7D5CA}"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281411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Content Placeholder 2"/>
          <p:cNvSpPr>
            <a:spLocks noGrp="1"/>
          </p:cNvSpPr>
          <p:nvPr>
            <p:ph sz="half" idx="1"/>
          </p:nvPr>
        </p:nvSpPr>
        <p:spPr>
          <a:xfrm>
            <a:off x="596460" y="1272884"/>
            <a:ext cx="5279302" cy="36006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Content Placeholder 3"/>
          <p:cNvSpPr>
            <a:spLocks noGrp="1"/>
          </p:cNvSpPr>
          <p:nvPr>
            <p:ph sz="half" idx="2"/>
          </p:nvPr>
        </p:nvSpPr>
        <p:spPr>
          <a:xfrm>
            <a:off x="6049805" y="1272884"/>
            <a:ext cx="5279302" cy="36006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5" name="Date Placeholder 4"/>
          <p:cNvSpPr>
            <a:spLocks noGrp="1"/>
          </p:cNvSpPr>
          <p:nvPr>
            <p:ph type="dt" sz="half" idx="10"/>
          </p:nvPr>
        </p:nvSpPr>
        <p:spPr/>
        <p:txBody>
          <a:bodyPr/>
          <a:lstStyle/>
          <a:p>
            <a:fld id="{4BF98EA5-724A-B046-95F3-42317DE7D5CA}"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45078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129" y="244949"/>
            <a:ext cx="9398318" cy="1019440"/>
          </a:xfrm>
        </p:spPr>
        <p:txBody>
          <a:bodyPr/>
          <a:lstStyle>
            <a:lvl1pPr>
              <a:defRPr/>
            </a:lvl1pPr>
          </a:lstStyle>
          <a:p>
            <a:r>
              <a:rPr lang="he-IL"/>
              <a:t>Click to edit Master title style</a:t>
            </a:r>
            <a:endParaRPr lang="en-US"/>
          </a:p>
        </p:txBody>
      </p:sp>
      <p:sp>
        <p:nvSpPr>
          <p:cNvPr id="3" name="Text Placeholder 2"/>
          <p:cNvSpPr>
            <a:spLocks noGrp="1"/>
          </p:cNvSpPr>
          <p:nvPr>
            <p:ph type="body" idx="1"/>
          </p:nvPr>
        </p:nvSpPr>
        <p:spPr>
          <a:xfrm>
            <a:off x="522129" y="1369164"/>
            <a:ext cx="4613951" cy="5706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Click to edit Master text styles</a:t>
            </a:r>
          </a:p>
        </p:txBody>
      </p:sp>
      <p:sp>
        <p:nvSpPr>
          <p:cNvPr id="4" name="Content Placeholder 3"/>
          <p:cNvSpPr>
            <a:spLocks noGrp="1"/>
          </p:cNvSpPr>
          <p:nvPr>
            <p:ph sz="half" idx="2"/>
          </p:nvPr>
        </p:nvSpPr>
        <p:spPr>
          <a:xfrm>
            <a:off x="522129" y="1939767"/>
            <a:ext cx="4613951" cy="35241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5" name="Text Placeholder 4"/>
          <p:cNvSpPr>
            <a:spLocks noGrp="1"/>
          </p:cNvSpPr>
          <p:nvPr>
            <p:ph type="body" sz="quarter" idx="3"/>
          </p:nvPr>
        </p:nvSpPr>
        <p:spPr>
          <a:xfrm>
            <a:off x="5304684" y="1369164"/>
            <a:ext cx="4615763" cy="5706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Click to edit Master text styles</a:t>
            </a:r>
          </a:p>
        </p:txBody>
      </p:sp>
      <p:sp>
        <p:nvSpPr>
          <p:cNvPr id="6" name="Content Placeholder 5"/>
          <p:cNvSpPr>
            <a:spLocks noGrp="1"/>
          </p:cNvSpPr>
          <p:nvPr>
            <p:ph sz="quarter" idx="4"/>
          </p:nvPr>
        </p:nvSpPr>
        <p:spPr>
          <a:xfrm>
            <a:off x="5304684" y="1939767"/>
            <a:ext cx="4615763" cy="352414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7" name="Date Placeholder 6"/>
          <p:cNvSpPr>
            <a:spLocks noGrp="1"/>
          </p:cNvSpPr>
          <p:nvPr>
            <p:ph type="dt" sz="half" idx="10"/>
          </p:nvPr>
        </p:nvSpPr>
        <p:spPr/>
        <p:txBody>
          <a:bodyPr/>
          <a:lstStyle/>
          <a:p>
            <a:fld id="{4BF98EA5-724A-B046-95F3-42317DE7D5CA}"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3762850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Click to edit Master title style</a:t>
            </a:r>
            <a:endParaRPr lang="en-US"/>
          </a:p>
        </p:txBody>
      </p:sp>
      <p:sp>
        <p:nvSpPr>
          <p:cNvPr id="3" name="Date Placeholder 2"/>
          <p:cNvSpPr>
            <a:spLocks noGrp="1"/>
          </p:cNvSpPr>
          <p:nvPr>
            <p:ph type="dt" sz="half" idx="10"/>
          </p:nvPr>
        </p:nvSpPr>
        <p:spPr/>
        <p:txBody>
          <a:bodyPr/>
          <a:lstStyle/>
          <a:p>
            <a:fld id="{4BF98EA5-724A-B046-95F3-42317DE7D5CA}"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81798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F98EA5-724A-B046-95F3-42317DE7D5CA}"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111184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129" y="243533"/>
            <a:ext cx="3435535" cy="1036430"/>
          </a:xfrm>
        </p:spPr>
        <p:txBody>
          <a:bodyPr anchor="b"/>
          <a:lstStyle>
            <a:lvl1pPr algn="l">
              <a:defRPr sz="2000" b="1"/>
            </a:lvl1pPr>
          </a:lstStyle>
          <a:p>
            <a:r>
              <a:rPr lang="he-IL"/>
              <a:t>Click to edit Master title style</a:t>
            </a:r>
            <a:endParaRPr lang="en-US"/>
          </a:p>
        </p:txBody>
      </p:sp>
      <p:sp>
        <p:nvSpPr>
          <p:cNvPr id="3" name="Content Placeholder 2"/>
          <p:cNvSpPr>
            <a:spLocks noGrp="1"/>
          </p:cNvSpPr>
          <p:nvPr>
            <p:ph idx="1"/>
          </p:nvPr>
        </p:nvSpPr>
        <p:spPr>
          <a:xfrm>
            <a:off x="4082757" y="243533"/>
            <a:ext cx="5837689" cy="52203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Text Placeholder 3"/>
          <p:cNvSpPr>
            <a:spLocks noGrp="1"/>
          </p:cNvSpPr>
          <p:nvPr>
            <p:ph type="body" sz="half" idx="2"/>
          </p:nvPr>
        </p:nvSpPr>
        <p:spPr>
          <a:xfrm>
            <a:off x="522129" y="1279963"/>
            <a:ext cx="3435535" cy="41839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Click to edit Master text styles</a:t>
            </a:r>
          </a:p>
        </p:txBody>
      </p:sp>
      <p:sp>
        <p:nvSpPr>
          <p:cNvPr id="5" name="Date Placeholder 4"/>
          <p:cNvSpPr>
            <a:spLocks noGrp="1"/>
          </p:cNvSpPr>
          <p:nvPr>
            <p:ph type="dt" sz="half" idx="10"/>
          </p:nvPr>
        </p:nvSpPr>
        <p:spPr/>
        <p:txBody>
          <a:bodyPr/>
          <a:lstStyle/>
          <a:p>
            <a:fld id="{4BF98EA5-724A-B046-95F3-42317DE7D5CA}"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274345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6818" y="4281646"/>
            <a:ext cx="6265545" cy="505473"/>
          </a:xfrm>
        </p:spPr>
        <p:txBody>
          <a:bodyPr anchor="b"/>
          <a:lstStyle>
            <a:lvl1pPr algn="l">
              <a:defRPr sz="2000" b="1"/>
            </a:lvl1pPr>
          </a:lstStyle>
          <a:p>
            <a:r>
              <a:rPr lang="he-IL"/>
              <a:t>Click to edit Master title style</a:t>
            </a:r>
            <a:endParaRPr lang="en-US"/>
          </a:p>
        </p:txBody>
      </p:sp>
      <p:sp>
        <p:nvSpPr>
          <p:cNvPr id="3" name="Picture Placeholder 2"/>
          <p:cNvSpPr>
            <a:spLocks noGrp="1"/>
          </p:cNvSpPr>
          <p:nvPr>
            <p:ph type="pic" idx="1"/>
          </p:nvPr>
        </p:nvSpPr>
        <p:spPr>
          <a:xfrm>
            <a:off x="2046818" y="546533"/>
            <a:ext cx="6265545" cy="366998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46818" y="4787119"/>
            <a:ext cx="6265545" cy="7178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Click to edit Master text styles</a:t>
            </a:r>
          </a:p>
        </p:txBody>
      </p:sp>
      <p:sp>
        <p:nvSpPr>
          <p:cNvPr id="5" name="Date Placeholder 4"/>
          <p:cNvSpPr>
            <a:spLocks noGrp="1"/>
          </p:cNvSpPr>
          <p:nvPr>
            <p:ph type="dt" sz="half" idx="10"/>
          </p:nvPr>
        </p:nvSpPr>
        <p:spPr/>
        <p:txBody>
          <a:bodyPr/>
          <a:lstStyle/>
          <a:p>
            <a:fld id="{4BF98EA5-724A-B046-95F3-42317DE7D5CA}"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A8FC4F-16D6-4B4A-A3C7-35306B0E9C27}" type="slidenum">
              <a:rPr lang="en-US" smtClean="0"/>
              <a:t>‹#›</a:t>
            </a:fld>
            <a:endParaRPr lang="en-US"/>
          </a:p>
        </p:txBody>
      </p:sp>
    </p:spTree>
    <p:extLst>
      <p:ext uri="{BB962C8B-B14F-4D97-AF65-F5344CB8AC3E}">
        <p14:creationId xmlns:p14="http://schemas.microsoft.com/office/powerpoint/2010/main" val="8238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129" y="244949"/>
            <a:ext cx="9398318" cy="1019440"/>
          </a:xfrm>
          <a:prstGeom prst="rect">
            <a:avLst/>
          </a:prstGeom>
        </p:spPr>
        <p:txBody>
          <a:bodyPr vert="horz" lIns="91440" tIns="45720" rIns="91440" bIns="45720" rtlCol="0" anchor="ctr">
            <a:normAutofit/>
          </a:bodyPr>
          <a:lstStyle/>
          <a:p>
            <a:r>
              <a:rPr lang="he-IL"/>
              <a:t>Click to edit Master title style</a:t>
            </a:r>
            <a:endParaRPr lang="en-US"/>
          </a:p>
        </p:txBody>
      </p:sp>
      <p:sp>
        <p:nvSpPr>
          <p:cNvPr id="3" name="Text Placeholder 2"/>
          <p:cNvSpPr>
            <a:spLocks noGrp="1"/>
          </p:cNvSpPr>
          <p:nvPr>
            <p:ph type="body" idx="1"/>
          </p:nvPr>
        </p:nvSpPr>
        <p:spPr>
          <a:xfrm>
            <a:off x="522129" y="1427216"/>
            <a:ext cx="9398318" cy="4036698"/>
          </a:xfrm>
          <a:prstGeom prst="rect">
            <a:avLst/>
          </a:prstGeom>
        </p:spPr>
        <p:txBody>
          <a:bodyPr vert="horz" lIns="91440" tIns="45720" rIns="91440" bIns="45720" rtlCol="0">
            <a:normAutofit/>
          </a:bodyPr>
          <a:lstStyle/>
          <a:p>
            <a:pPr lvl="0"/>
            <a:r>
              <a:rPr lang="he-IL"/>
              <a:t>Click to edit Master text styles</a:t>
            </a:r>
          </a:p>
          <a:p>
            <a:pPr lvl="1"/>
            <a:r>
              <a:rPr lang="he-IL"/>
              <a:t>Second level</a:t>
            </a:r>
          </a:p>
          <a:p>
            <a:pPr lvl="2"/>
            <a:r>
              <a:rPr lang="he-IL"/>
              <a:t>Third level</a:t>
            </a:r>
          </a:p>
          <a:p>
            <a:pPr lvl="3"/>
            <a:r>
              <a:rPr lang="he-IL"/>
              <a:t>Fourth level</a:t>
            </a:r>
          </a:p>
          <a:p>
            <a:pPr lvl="4"/>
            <a:r>
              <a:rPr lang="he-IL"/>
              <a:t>Fifth level</a:t>
            </a:r>
            <a:endParaRPr lang="en-US"/>
          </a:p>
        </p:txBody>
      </p:sp>
      <p:sp>
        <p:nvSpPr>
          <p:cNvPr id="4" name="Date Placeholder 3"/>
          <p:cNvSpPr>
            <a:spLocks noGrp="1"/>
          </p:cNvSpPr>
          <p:nvPr>
            <p:ph type="dt" sz="half" idx="2"/>
          </p:nvPr>
        </p:nvSpPr>
        <p:spPr>
          <a:xfrm>
            <a:off x="522129" y="5669218"/>
            <a:ext cx="2436601" cy="325654"/>
          </a:xfrm>
          <a:prstGeom prst="rect">
            <a:avLst/>
          </a:prstGeom>
        </p:spPr>
        <p:txBody>
          <a:bodyPr vert="horz" lIns="91440" tIns="45720" rIns="91440" bIns="45720" rtlCol="0" anchor="ctr"/>
          <a:lstStyle>
            <a:lvl1pPr algn="l">
              <a:defRPr sz="1200">
                <a:solidFill>
                  <a:schemeClr val="tx1">
                    <a:tint val="75000"/>
                  </a:schemeClr>
                </a:solidFill>
              </a:defRPr>
            </a:lvl1pPr>
          </a:lstStyle>
          <a:p>
            <a:fld id="{4BF98EA5-724A-B046-95F3-42317DE7D5CA}" type="datetimeFigureOut">
              <a:rPr lang="en-US" smtClean="0"/>
              <a:t>11/10/2021</a:t>
            </a:fld>
            <a:endParaRPr lang="en-US"/>
          </a:p>
        </p:txBody>
      </p:sp>
      <p:sp>
        <p:nvSpPr>
          <p:cNvPr id="5" name="Footer Placeholder 4"/>
          <p:cNvSpPr>
            <a:spLocks noGrp="1"/>
          </p:cNvSpPr>
          <p:nvPr>
            <p:ph type="ftr" sz="quarter" idx="3"/>
          </p:nvPr>
        </p:nvSpPr>
        <p:spPr>
          <a:xfrm>
            <a:off x="3567880" y="5669218"/>
            <a:ext cx="3306815" cy="32565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483845" y="5669218"/>
            <a:ext cx="2436601" cy="325654"/>
          </a:xfrm>
          <a:prstGeom prst="rect">
            <a:avLst/>
          </a:prstGeom>
        </p:spPr>
        <p:txBody>
          <a:bodyPr vert="horz" lIns="91440" tIns="45720" rIns="91440" bIns="45720" rtlCol="0" anchor="ctr"/>
          <a:lstStyle>
            <a:lvl1pPr algn="r">
              <a:defRPr sz="1200">
                <a:solidFill>
                  <a:schemeClr val="tx1">
                    <a:tint val="75000"/>
                  </a:schemeClr>
                </a:solidFill>
              </a:defRPr>
            </a:lvl1pPr>
          </a:lstStyle>
          <a:p>
            <a:fld id="{21A8FC4F-16D6-4B4A-A3C7-35306B0E9C27}" type="slidenum">
              <a:rPr lang="en-US" smtClean="0"/>
              <a:t>‹#›</a:t>
            </a:fld>
            <a:endParaRPr lang="en-US"/>
          </a:p>
        </p:txBody>
      </p:sp>
    </p:spTree>
    <p:extLst>
      <p:ext uri="{BB962C8B-B14F-4D97-AF65-F5344CB8AC3E}">
        <p14:creationId xmlns:p14="http://schemas.microsoft.com/office/powerpoint/2010/main" val="1700809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5.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8.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0.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5.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6.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7.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9.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0.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1.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5.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6.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nd-1445460.jpg"/>
          <p:cNvPicPr>
            <a:picLocks noChangeAspect="1"/>
          </p:cNvPicPr>
          <p:nvPr/>
        </p:nvPicPr>
        <p:blipFill rotWithShape="1">
          <a:blip r:embed="rId2">
            <a:extLst>
              <a:ext uri="{28A0092B-C50C-407E-A947-70E740481C1C}">
                <a14:useLocalDpi xmlns:a14="http://schemas.microsoft.com/office/drawing/2010/main" val="0"/>
              </a:ext>
            </a:extLst>
          </a:blip>
          <a:srcRect l="40532" r="8079" b="8783"/>
          <a:stretch/>
        </p:blipFill>
        <p:spPr>
          <a:xfrm>
            <a:off x="1" y="1"/>
            <a:ext cx="5168900" cy="6116637"/>
          </a:xfrm>
          <a:prstGeom prst="rect">
            <a:avLst/>
          </a:prstGeom>
        </p:spPr>
      </p:pic>
      <p:sp>
        <p:nvSpPr>
          <p:cNvPr id="2" name="Rectangle 1"/>
          <p:cNvSpPr/>
          <p:nvPr/>
        </p:nvSpPr>
        <p:spPr>
          <a:xfrm>
            <a:off x="4292600" y="1828652"/>
            <a:ext cx="4978400" cy="2171700"/>
          </a:xfrm>
          <a:prstGeom prst="rect">
            <a:avLst/>
          </a:prstGeom>
          <a:solidFill>
            <a:srgbClr val="142C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92600" y="2036568"/>
            <a:ext cx="4978400" cy="1569660"/>
          </a:xfrm>
          <a:prstGeom prst="rect">
            <a:avLst/>
          </a:prstGeom>
          <a:noFill/>
        </p:spPr>
        <p:txBody>
          <a:bodyPr wrap="square" rtlCol="0">
            <a:spAutoFit/>
          </a:bodyPr>
          <a:lstStyle/>
          <a:p>
            <a:pPr algn="ctr"/>
            <a:r>
              <a:rPr lang="he-IL" sz="3200" b="1" dirty="0">
                <a:solidFill>
                  <a:schemeClr val="bg1"/>
                </a:solidFill>
                <a:latin typeface="Arial"/>
                <a:cs typeface="Arial"/>
              </a:rPr>
              <a:t>הכרה בהכנסה – מודול 12</a:t>
            </a:r>
          </a:p>
          <a:p>
            <a:pPr algn="ctr"/>
            <a:r>
              <a:rPr lang="he-IL" sz="3200" b="1" dirty="0">
                <a:solidFill>
                  <a:schemeClr val="bg1"/>
                </a:solidFill>
                <a:latin typeface="Arial"/>
                <a:cs typeface="Arial"/>
              </a:rPr>
              <a:t>סוגיות מתקדמות בהכרה</a:t>
            </a:r>
          </a:p>
          <a:p>
            <a:pPr algn="ctr"/>
            <a:r>
              <a:rPr lang="he-IL" sz="3200" b="1" dirty="0">
                <a:solidFill>
                  <a:schemeClr val="bg1"/>
                </a:solidFill>
                <a:latin typeface="Arial"/>
                <a:cs typeface="Arial"/>
              </a:rPr>
              <a:t>בהכנסה</a:t>
            </a:r>
            <a:endParaRPr lang="he-IL" sz="2800" b="1" dirty="0">
              <a:solidFill>
                <a:schemeClr val="bg1"/>
              </a:solidFill>
              <a:latin typeface="Arial"/>
              <a:cs typeface="Arial"/>
            </a:endParaRPr>
          </a:p>
        </p:txBody>
      </p:sp>
      <p:sp>
        <p:nvSpPr>
          <p:cNvPr id="21" name="TextBox 20"/>
          <p:cNvSpPr txBox="1"/>
          <p:nvPr/>
        </p:nvSpPr>
        <p:spPr>
          <a:xfrm>
            <a:off x="4292600" y="4935116"/>
            <a:ext cx="4978400" cy="400110"/>
          </a:xfrm>
          <a:prstGeom prst="rect">
            <a:avLst/>
          </a:prstGeom>
          <a:noFill/>
        </p:spPr>
        <p:txBody>
          <a:bodyPr wrap="square" rtlCol="0">
            <a:spAutoFit/>
          </a:bodyPr>
          <a:lstStyle/>
          <a:p>
            <a:pPr algn="r"/>
            <a:r>
              <a:rPr lang="he-IL" altLang="he-IL" sz="2000" dirty="0">
                <a:solidFill>
                  <a:srgbClr val="142C49"/>
                </a:solidFill>
                <a:latin typeface="Arial"/>
                <a:cs typeface="Arial"/>
              </a:rPr>
              <a:t>שלומי שוב</a:t>
            </a:r>
            <a:endParaRPr lang="en-US" altLang="he-IL" sz="2000" dirty="0">
              <a:solidFill>
                <a:srgbClr val="142C49"/>
              </a:solidFill>
              <a:latin typeface="Arial"/>
              <a:cs typeface="Arial"/>
            </a:endParaRPr>
          </a:p>
        </p:txBody>
      </p:sp>
    </p:spTree>
    <p:extLst>
      <p:ext uri="{BB962C8B-B14F-4D97-AF65-F5344CB8AC3E}">
        <p14:creationId xmlns:p14="http://schemas.microsoft.com/office/powerpoint/2010/main" val="538360760"/>
      </p:ext>
    </p:extLst>
  </p:cSld>
  <p:clrMapOvr>
    <a:masterClrMapping/>
  </p:clrMapOvr>
  <mc:AlternateContent xmlns:mc="http://schemas.openxmlformats.org/markup-compatibility/2006" xmlns:p14="http://schemas.microsoft.com/office/powerpoint/2010/main">
    <mc:Choice Requires="p14">
      <p:transition spd="slow" p14:dur="2000" advTm="37391"/>
    </mc:Choice>
    <mc:Fallback xmlns="">
      <p:transition spd="slow" advTm="3739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5" y="1001992"/>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שיש לשלם ללקוח</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ג'</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8866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164668" y="650913"/>
            <a:ext cx="6204725" cy="3787062"/>
          </a:xfrm>
          <a:prstGeom prst="rect">
            <a:avLst/>
          </a:prstGeom>
        </p:spPr>
        <p:txBody>
          <a:bodyPr wrap="square">
            <a:spAutoFit/>
          </a:bodyPr>
          <a:lstStyle/>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חברת תוכנה מתקשרת בחוזה עם לקוח שהוא רשת לשיווק שעונים להספקת שירותי תחזוקת מחשבים.</a:t>
            </a: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לפי החוזה, הלקוח מבטיח לספק לחברה שעון, ששוויו ההוגן 100 שקלים, בכל רבעון לשם הענקתו לעובד המצטיין של חברת התוכנה. </a:t>
            </a: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התמורה משולמת ללקוח עבור השעון המהווה סחורה מובחנת היא: </a:t>
            </a:r>
            <a:endParaRPr lang="en-US" dirty="0">
              <a:solidFill>
                <a:srgbClr val="142C49"/>
              </a:solidFill>
              <a:latin typeface="Calibri" panose="020F0502020204030204" pitchFamily="34" charset="0"/>
            </a:endParaRPr>
          </a:p>
          <a:p>
            <a:pPr lvl="1" algn="just" rtl="1">
              <a:lnSpc>
                <a:spcPct val="150000"/>
              </a:lnSpc>
            </a:pPr>
            <a:r>
              <a:rPr lang="he-IL" b="1" dirty="0">
                <a:solidFill>
                  <a:srgbClr val="142C49"/>
                </a:solidFill>
                <a:latin typeface="Calibri" panose="020F0502020204030204" pitchFamily="34" charset="0"/>
              </a:rPr>
              <a:t>בהנחה א' </a:t>
            </a:r>
            <a:r>
              <a:rPr lang="he-IL" dirty="0">
                <a:solidFill>
                  <a:srgbClr val="142C49"/>
                </a:solidFill>
                <a:latin typeface="Calibri" panose="020F0502020204030204" pitchFamily="34" charset="0"/>
              </a:rPr>
              <a:t>-  100 שקלים</a:t>
            </a:r>
            <a:endParaRPr lang="en-US" dirty="0">
              <a:solidFill>
                <a:srgbClr val="142C49"/>
              </a:solidFill>
              <a:latin typeface="Calibri" panose="020F0502020204030204" pitchFamily="34" charset="0"/>
            </a:endParaRPr>
          </a:p>
          <a:p>
            <a:pPr lvl="1" algn="just" rtl="1">
              <a:lnSpc>
                <a:spcPct val="150000"/>
              </a:lnSpc>
            </a:pPr>
            <a:r>
              <a:rPr lang="he-IL" b="1" dirty="0">
                <a:solidFill>
                  <a:srgbClr val="142C49"/>
                </a:solidFill>
                <a:latin typeface="Calibri" panose="020F0502020204030204" pitchFamily="34" charset="0"/>
              </a:rPr>
              <a:t>בהנחה ב' </a:t>
            </a:r>
            <a:r>
              <a:rPr lang="he-IL" dirty="0">
                <a:solidFill>
                  <a:srgbClr val="142C49"/>
                </a:solidFill>
                <a:latin typeface="Calibri" panose="020F0502020204030204" pitchFamily="34" charset="0"/>
              </a:rPr>
              <a:t>-  120 שקלים</a:t>
            </a:r>
            <a:endParaRPr lang="en-US" dirty="0">
              <a:solidFill>
                <a:srgbClr val="142C49"/>
              </a:solidFill>
              <a:latin typeface="Calibri" panose="020F0502020204030204" pitchFamily="34" charset="0"/>
            </a:endParaRPr>
          </a:p>
        </p:txBody>
      </p:sp>
      <p:sp>
        <p:nvSpPr>
          <p:cNvPr id="9" name="TextBox 8"/>
          <p:cNvSpPr txBox="1"/>
          <p:nvPr/>
        </p:nvSpPr>
        <p:spPr>
          <a:xfrm>
            <a:off x="7230370" y="2438361"/>
            <a:ext cx="2805723" cy="400110"/>
          </a:xfrm>
          <a:prstGeom prst="rect">
            <a:avLst/>
          </a:prstGeom>
          <a:noFill/>
        </p:spPr>
        <p:txBody>
          <a:bodyPr wrap="square" rtlCol="1">
            <a:spAutoFit/>
          </a:bodyPr>
          <a:lstStyle/>
          <a:p>
            <a:pPr algn="ctr" rtl="1"/>
            <a:r>
              <a:rPr lang="he-IL" sz="2000" dirty="0">
                <a:solidFill>
                  <a:schemeClr val="bg1"/>
                </a:solidFill>
              </a:rPr>
              <a:t>מתנה מובחנת ללקוח</a:t>
            </a:r>
            <a:endParaRPr lang="en-US" sz="2000" dirty="0">
              <a:solidFill>
                <a:schemeClr val="bg1"/>
              </a:solidFill>
            </a:endParaRPr>
          </a:p>
        </p:txBody>
      </p:sp>
    </p:spTree>
    <p:custDataLst>
      <p:tags r:id="rId1"/>
    </p:custDataLst>
    <p:extLst>
      <p:ext uri="{BB962C8B-B14F-4D97-AF65-F5344CB8AC3E}">
        <p14:creationId xmlns:p14="http://schemas.microsoft.com/office/powerpoint/2010/main" val="3816807406"/>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0950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שיש לשלם ללקוח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ג'</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8866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181303" y="541540"/>
            <a:ext cx="6329979" cy="5033557"/>
          </a:xfrm>
          <a:prstGeom prst="rect">
            <a:avLst/>
          </a:prstGeom>
        </p:spPr>
        <p:txBody>
          <a:bodyPr wrap="square">
            <a:spAutoFit/>
          </a:bodyPr>
          <a:lstStyle/>
          <a:p>
            <a:pPr algn="just" rtl="1">
              <a:lnSpc>
                <a:spcPct val="150000"/>
              </a:lnSpc>
            </a:pPr>
            <a:r>
              <a:rPr lang="he-IL" dirty="0">
                <a:solidFill>
                  <a:srgbClr val="142C49"/>
                </a:solidFill>
                <a:latin typeface="Calibri" panose="020F0502020204030204" pitchFamily="34" charset="0"/>
              </a:rPr>
              <a:t>השעון מייצג סחורה מובחנת מנקודת הראות של חברת התוכנה ולכן אין להקטין את ההכנסה. </a:t>
            </a:r>
          </a:p>
          <a:p>
            <a:pPr algn="just" rtl="1">
              <a:lnSpc>
                <a:spcPct val="150000"/>
              </a:lnSpc>
            </a:pPr>
            <a:endParaRPr lang="en-US" dirty="0">
              <a:solidFill>
                <a:srgbClr val="142C49"/>
              </a:solidFill>
              <a:latin typeface="Calibri" panose="020F0502020204030204" pitchFamily="34" charset="0"/>
            </a:endParaRPr>
          </a:p>
          <a:p>
            <a:pPr algn="just" rtl="1">
              <a:lnSpc>
                <a:spcPct val="150000"/>
              </a:lnSpc>
            </a:pPr>
            <a:r>
              <a:rPr lang="he-IL" b="1" dirty="0">
                <a:solidFill>
                  <a:srgbClr val="142C49"/>
                </a:solidFill>
                <a:latin typeface="Calibri" panose="020F0502020204030204" pitchFamily="34" charset="0"/>
              </a:rPr>
              <a:t>הנחה א' - התמורה עבור השעון שמשולמת ללקוח הינה 100 שקלים </a:t>
            </a:r>
          </a:p>
          <a:p>
            <a:pPr algn="just" rtl="1">
              <a:lnSpc>
                <a:spcPct val="150000"/>
              </a:lnSpc>
            </a:pPr>
            <a:r>
              <a:rPr lang="he-IL" dirty="0">
                <a:solidFill>
                  <a:srgbClr val="142C49"/>
                </a:solidFill>
                <a:latin typeface="Calibri" panose="020F0502020204030204" pitchFamily="34" charset="0"/>
              </a:rPr>
              <a:t>במקרה זה, התמורה זהה לשווי ההוגן של השעון, ולכן יש להכיר בנכס/הוצאות שכר בסך 100 שקלים.</a:t>
            </a:r>
          </a:p>
          <a:p>
            <a:pPr algn="just" rtl="1">
              <a:lnSpc>
                <a:spcPct val="150000"/>
              </a:lnSpc>
            </a:pPr>
            <a:endParaRPr lang="en-US" dirty="0">
              <a:solidFill>
                <a:srgbClr val="142C49"/>
              </a:solidFill>
              <a:latin typeface="Calibri" panose="020F0502020204030204" pitchFamily="34" charset="0"/>
            </a:endParaRPr>
          </a:p>
          <a:p>
            <a:pPr algn="just" rtl="1">
              <a:lnSpc>
                <a:spcPct val="150000"/>
              </a:lnSpc>
            </a:pPr>
            <a:r>
              <a:rPr lang="he-IL" b="1" dirty="0">
                <a:solidFill>
                  <a:srgbClr val="142C49"/>
                </a:solidFill>
                <a:latin typeface="Calibri" panose="020F0502020204030204" pitchFamily="34" charset="0"/>
              </a:rPr>
              <a:t>הנחה ב' - התמורה עבור השעון שמשולמת ללקוח הינה 120 שקלים </a:t>
            </a:r>
            <a:r>
              <a:rPr lang="he-IL" dirty="0">
                <a:solidFill>
                  <a:srgbClr val="142C49"/>
                </a:solidFill>
                <a:latin typeface="Calibri" panose="020F0502020204030204" pitchFamily="34" charset="0"/>
              </a:rPr>
              <a:t>במקרה זה, התמורה גבוהה מהשווי ההוגן של השעון, ולכן יש להכיר בנכס/הוצאות שכר בסך 100 שקלים, ובעודף בסך 20 שקלים כהפחתה של מחיר הספקת שירותי תחזוקת המחשבים.</a:t>
            </a:r>
            <a:endParaRPr lang="en-US" dirty="0">
              <a:solidFill>
                <a:srgbClr val="142C49"/>
              </a:solidFill>
              <a:latin typeface="Calibri" panose="020F0502020204030204" pitchFamily="34" charset="0"/>
            </a:endParaRPr>
          </a:p>
          <a:p>
            <a:pPr rtl="1">
              <a:lnSpc>
                <a:spcPct val="150000"/>
              </a:lnSpc>
            </a:pPr>
            <a:r>
              <a:rPr lang="he-IL" dirty="0"/>
              <a:t> </a:t>
            </a:r>
            <a:endParaRPr lang="en-US" dirty="0"/>
          </a:p>
        </p:txBody>
      </p:sp>
      <p:sp>
        <p:nvSpPr>
          <p:cNvPr id="9" name="TextBox 8"/>
          <p:cNvSpPr txBox="1"/>
          <p:nvPr/>
        </p:nvSpPr>
        <p:spPr>
          <a:xfrm>
            <a:off x="7230370" y="2412934"/>
            <a:ext cx="2805723" cy="707886"/>
          </a:xfrm>
          <a:prstGeom prst="rect">
            <a:avLst/>
          </a:prstGeom>
          <a:noFill/>
        </p:spPr>
        <p:txBody>
          <a:bodyPr wrap="square" rtlCol="1">
            <a:spAutoFit/>
          </a:bodyPr>
          <a:lstStyle/>
          <a:p>
            <a:pPr algn="ctr" rtl="1"/>
            <a:r>
              <a:rPr lang="he-IL" sz="2000" dirty="0">
                <a:solidFill>
                  <a:schemeClr val="bg1"/>
                </a:solidFill>
              </a:rPr>
              <a:t>פתרון</a:t>
            </a:r>
          </a:p>
          <a:p>
            <a:pPr algn="ctr" rtl="1"/>
            <a:endParaRPr lang="he-IL" sz="2000" dirty="0">
              <a:solidFill>
                <a:schemeClr val="bg1"/>
              </a:solidFill>
            </a:endParaRPr>
          </a:p>
        </p:txBody>
      </p:sp>
    </p:spTree>
    <p:custDataLst>
      <p:tags r:id="rId1"/>
    </p:custDataLst>
    <p:extLst>
      <p:ext uri="{BB962C8B-B14F-4D97-AF65-F5344CB8AC3E}">
        <p14:creationId xmlns:p14="http://schemas.microsoft.com/office/powerpoint/2010/main" val="2863105114"/>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342009" y="175"/>
            <a:ext cx="4100566" cy="6115049"/>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pic>
        <p:nvPicPr>
          <p:cNvPr id="17" name="Picture 16" descr="entrepreneur-593357.jpg"/>
          <p:cNvPicPr>
            <a:picLocks noChangeAspect="1"/>
          </p:cNvPicPr>
          <p:nvPr/>
        </p:nvPicPr>
        <p:blipFill rotWithShape="1">
          <a:blip r:embed="rId2">
            <a:alphaModFix amt="50000"/>
            <a:extLst>
              <a:ext uri="{28A0092B-C50C-407E-A947-70E740481C1C}">
                <a14:useLocalDpi xmlns:a14="http://schemas.microsoft.com/office/drawing/2010/main" val="0"/>
              </a:ext>
            </a:extLst>
          </a:blip>
          <a:srcRect l="27521" r="31497"/>
          <a:stretch/>
        </p:blipFill>
        <p:spPr>
          <a:xfrm>
            <a:off x="6342008" y="-1414"/>
            <a:ext cx="4100566" cy="6116638"/>
          </a:xfrm>
          <a:prstGeom prst="rect">
            <a:avLst/>
          </a:prstGeom>
        </p:spPr>
      </p:pic>
      <p:cxnSp>
        <p:nvCxnSpPr>
          <p:cNvPr id="19" name="Straight Connector 18"/>
          <p:cNvCxnSpPr>
            <a:cxnSpLocks/>
          </p:cNvCxnSpPr>
          <p:nvPr/>
        </p:nvCxnSpPr>
        <p:spPr>
          <a:xfrm>
            <a:off x="7669750" y="2082935"/>
            <a:ext cx="1871365" cy="97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a:off x="7669749" y="1273945"/>
            <a:ext cx="1871365" cy="97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76206" y="1301489"/>
            <a:ext cx="2956772" cy="757130"/>
          </a:xfrm>
          <a:prstGeom prst="rect">
            <a:avLst/>
          </a:prstGeom>
          <a:noFill/>
        </p:spPr>
        <p:txBody>
          <a:bodyPr wrap="square" rtlCol="0">
            <a:spAutoFit/>
          </a:bodyPr>
          <a:lstStyle/>
          <a:p>
            <a:pPr algn="ctr" rtl="1">
              <a:lnSpc>
                <a:spcPct val="90000"/>
              </a:lnSpc>
            </a:pPr>
            <a:r>
              <a:rPr lang="he-IL" altLang="he-IL" sz="2400" b="1" dirty="0">
                <a:solidFill>
                  <a:srgbClr val="28DAFD"/>
                </a:solidFill>
                <a:effectLst>
                  <a:outerShdw blurRad="38100" dist="38100" dir="2700000" algn="tl">
                    <a:srgbClr val="000000">
                      <a:alpha val="43137"/>
                    </a:srgbClr>
                  </a:outerShdw>
                </a:effectLst>
                <a:latin typeface="Arial"/>
                <a:cs typeface="Arial"/>
              </a:rPr>
              <a:t>סוגיות מתקדמות</a:t>
            </a:r>
          </a:p>
          <a:p>
            <a:pPr algn="ctr" rtl="1">
              <a:lnSpc>
                <a:spcPct val="90000"/>
              </a:lnSpc>
            </a:pPr>
            <a:r>
              <a:rPr lang="he-IL" altLang="he-IL" sz="2400" b="1" dirty="0">
                <a:solidFill>
                  <a:schemeClr val="bg1"/>
                </a:solidFill>
                <a:effectLst>
                  <a:outerShdw blurRad="38100" dist="38100" dir="2700000" algn="tl">
                    <a:srgbClr val="000000">
                      <a:alpha val="43137"/>
                    </a:srgbClr>
                  </a:outerShdw>
                </a:effectLst>
                <a:latin typeface="Arial"/>
                <a:cs typeface="Arial"/>
              </a:rPr>
              <a:t>הכרה בהכנסה</a:t>
            </a:r>
          </a:p>
        </p:txBody>
      </p:sp>
      <p:sp>
        <p:nvSpPr>
          <p:cNvPr id="34" name="Rectangle 13"/>
          <p:cNvSpPr/>
          <p:nvPr/>
        </p:nvSpPr>
        <p:spPr>
          <a:xfrm>
            <a:off x="1270262" y="1309689"/>
            <a:ext cx="4767693" cy="3139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1	</a:t>
            </a:r>
            <a:r>
              <a:rPr lang="he-IL" sz="1600" b="1" dirty="0">
                <a:solidFill>
                  <a:schemeClr val="tx2"/>
                </a:solidFill>
              </a:rPr>
              <a:t>תמורה שיש לשלם ללקוח</a:t>
            </a:r>
            <a:endParaRPr lang="en-US" sz="1600" b="1" dirty="0">
              <a:solidFill>
                <a:schemeClr val="tx2"/>
              </a:solidFill>
            </a:endParaRPr>
          </a:p>
        </p:txBody>
      </p:sp>
      <p:sp>
        <p:nvSpPr>
          <p:cNvPr id="35" name="Rectangle 13"/>
          <p:cNvSpPr/>
          <p:nvPr/>
        </p:nvSpPr>
        <p:spPr>
          <a:xfrm>
            <a:off x="1270261" y="2389238"/>
            <a:ext cx="4767693" cy="313932"/>
          </a:xfrm>
          <a:prstGeom prst="rect">
            <a:avLst/>
          </a:prstGeom>
        </p:spPr>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3	</a:t>
            </a:r>
            <a:r>
              <a:rPr lang="he-IL" sz="1600" b="1" dirty="0">
                <a:solidFill>
                  <a:schemeClr val="tx2"/>
                </a:solidFill>
              </a:rPr>
              <a:t>תיקון חוזה</a:t>
            </a:r>
            <a:endParaRPr lang="en-US" sz="1600" b="1" dirty="0">
              <a:solidFill>
                <a:schemeClr val="tx2"/>
              </a:solidFill>
            </a:endParaRPr>
          </a:p>
        </p:txBody>
      </p:sp>
      <p:sp>
        <p:nvSpPr>
          <p:cNvPr id="36" name="Rectangle 13"/>
          <p:cNvSpPr/>
          <p:nvPr/>
        </p:nvSpPr>
        <p:spPr>
          <a:xfrm>
            <a:off x="1270262" y="1857209"/>
            <a:ext cx="4767693" cy="3139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2	</a:t>
            </a:r>
            <a:r>
              <a:rPr lang="he-IL" sz="1600" b="1" dirty="0">
                <a:solidFill>
                  <a:schemeClr val="tx2"/>
                </a:solidFill>
              </a:rPr>
              <a:t>רישיון לקניין רוחני</a:t>
            </a:r>
            <a:endParaRPr lang="en-US" sz="1600" b="1" dirty="0">
              <a:solidFill>
                <a:schemeClr val="tx2"/>
              </a:solidFill>
            </a:endParaRPr>
          </a:p>
        </p:txBody>
      </p:sp>
      <p:sp>
        <p:nvSpPr>
          <p:cNvPr id="10" name="Rectangle 9">
            <a:extLst>
              <a:ext uri="{FF2B5EF4-FFF2-40B4-BE49-F238E27FC236}">
                <a16:creationId xmlns:a16="http://schemas.microsoft.com/office/drawing/2014/main" id="{E9956AA3-18C4-46EB-99E8-FACAF4E13AE7}"/>
              </a:ext>
            </a:extLst>
          </p:cNvPr>
          <p:cNvSpPr/>
          <p:nvPr/>
        </p:nvSpPr>
        <p:spPr>
          <a:xfrm>
            <a:off x="8070015" y="5710751"/>
            <a:ext cx="1169155" cy="276999"/>
          </a:xfrm>
          <a:prstGeom prst="rect">
            <a:avLst/>
          </a:prstGeom>
        </p:spPr>
        <p:txBody>
          <a:bodyPr wrap="squar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Tree>
    <p:extLst>
      <p:ext uri="{BB962C8B-B14F-4D97-AF65-F5344CB8AC3E}">
        <p14:creationId xmlns:p14="http://schemas.microsoft.com/office/powerpoint/2010/main" val="622561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1069955"/>
            <a:ext cx="3786188" cy="438582"/>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9" name="Rectangle 13">
            <a:extLst>
              <a:ext uri="{FF2B5EF4-FFF2-40B4-BE49-F238E27FC236}">
                <a16:creationId xmlns:a16="http://schemas.microsoft.com/office/drawing/2014/main" id="{297AFD57-E08E-4374-8AAF-088F12FD6A38}"/>
              </a:ext>
            </a:extLst>
          </p:cNvPr>
          <p:cNvSpPr/>
          <p:nvPr/>
        </p:nvSpPr>
        <p:spPr>
          <a:xfrm>
            <a:off x="1113223" y="1302435"/>
            <a:ext cx="4453845" cy="400110"/>
          </a:xfrm>
          <a:prstGeom prst="rect">
            <a:avLst/>
          </a:prstGeom>
          <a:solidFill>
            <a:schemeClr val="tx2">
              <a:lumMod val="20000"/>
              <a:lumOff val="80000"/>
            </a:schemeClr>
          </a:solidFill>
          <a:ln w="28575">
            <a:solidFill>
              <a:schemeClr val="tx2">
                <a:lumMod val="60000"/>
                <a:lumOff val="40000"/>
              </a:schemeClr>
            </a:solidFill>
          </a:ln>
        </p:spPr>
        <p:txBody>
          <a:bodyPr wrap="square">
            <a:spAutoFit/>
          </a:bodyPr>
          <a:lstStyle/>
          <a:p>
            <a:pPr algn="ctr" rtl="1"/>
            <a:r>
              <a:rPr lang="he-IL" sz="2000" b="1" dirty="0">
                <a:solidFill>
                  <a:schemeClr val="tx2"/>
                </a:solidFill>
              </a:rPr>
              <a:t>האם מדובר ברישיון מובחן? </a:t>
            </a:r>
            <a:endParaRPr lang="en-US" sz="2000" b="1" dirty="0">
              <a:solidFill>
                <a:schemeClr val="tx2"/>
              </a:solidFill>
            </a:endParaRPr>
          </a:p>
        </p:txBody>
      </p:sp>
      <p:sp>
        <p:nvSpPr>
          <p:cNvPr id="10" name="Arrow: Down 11">
            <a:extLst>
              <a:ext uri="{FF2B5EF4-FFF2-40B4-BE49-F238E27FC236}">
                <a16:creationId xmlns:a16="http://schemas.microsoft.com/office/drawing/2014/main" id="{7BBF4B2E-CFA4-43DC-A08C-A9074DB58E3F}"/>
              </a:ext>
            </a:extLst>
          </p:cNvPr>
          <p:cNvSpPr/>
          <p:nvPr/>
        </p:nvSpPr>
        <p:spPr>
          <a:xfrm rot="18900000">
            <a:off x="3955617" y="1948164"/>
            <a:ext cx="355265" cy="845740"/>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11" name="Arrow: Down 12">
            <a:extLst>
              <a:ext uri="{FF2B5EF4-FFF2-40B4-BE49-F238E27FC236}">
                <a16:creationId xmlns:a16="http://schemas.microsoft.com/office/drawing/2014/main" id="{DA598B49-1F8F-4E1E-B755-EA8CEE1443A0}"/>
              </a:ext>
            </a:extLst>
          </p:cNvPr>
          <p:cNvSpPr/>
          <p:nvPr/>
        </p:nvSpPr>
        <p:spPr>
          <a:xfrm rot="2700000">
            <a:off x="2749396" y="1941446"/>
            <a:ext cx="331152" cy="863599"/>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12" name="Rectangle 13">
            <a:extLst>
              <a:ext uri="{FF2B5EF4-FFF2-40B4-BE49-F238E27FC236}">
                <a16:creationId xmlns:a16="http://schemas.microsoft.com/office/drawing/2014/main" id="{29A288D6-7C21-4F98-A1D9-F18F871FC470}"/>
              </a:ext>
            </a:extLst>
          </p:cNvPr>
          <p:cNvSpPr/>
          <p:nvPr/>
        </p:nvSpPr>
        <p:spPr>
          <a:xfrm>
            <a:off x="5108027" y="4814203"/>
            <a:ext cx="1476915" cy="584775"/>
          </a:xfrm>
          <a:prstGeom prst="rect">
            <a:avLst/>
          </a:prstGeom>
          <a:solidFill>
            <a:schemeClr val="accent4">
              <a:lumMod val="20000"/>
              <a:lumOff val="80000"/>
            </a:schemeClr>
          </a:solidFill>
          <a:ln w="28575">
            <a:solidFill>
              <a:schemeClr val="tx2">
                <a:lumMod val="60000"/>
                <a:lumOff val="40000"/>
              </a:schemeClr>
            </a:solidFill>
          </a:ln>
        </p:spPr>
        <p:txBody>
          <a:bodyPr wrap="square">
            <a:spAutoFit/>
          </a:bodyPr>
          <a:lstStyle/>
          <a:p>
            <a:pPr algn="ctr" rtl="1"/>
            <a:r>
              <a:rPr lang="he-IL" altLang="he-IL" sz="1600" b="1" dirty="0">
                <a:solidFill>
                  <a:schemeClr val="tx2"/>
                </a:solidFill>
              </a:rPr>
              <a:t>הכרה בהכנסה לאורך זמן</a:t>
            </a:r>
            <a:endParaRPr lang="en-US" sz="1600" b="1" dirty="0">
              <a:solidFill>
                <a:schemeClr val="tx2"/>
              </a:solidFill>
            </a:endParaRPr>
          </a:p>
        </p:txBody>
      </p:sp>
      <p:sp>
        <p:nvSpPr>
          <p:cNvPr id="14" name="Rectangle 16">
            <a:extLst>
              <a:ext uri="{FF2B5EF4-FFF2-40B4-BE49-F238E27FC236}">
                <a16:creationId xmlns:a16="http://schemas.microsoft.com/office/drawing/2014/main" id="{65739D5A-C923-4E26-AA2C-D856569A749A}"/>
              </a:ext>
            </a:extLst>
          </p:cNvPr>
          <p:cNvSpPr/>
          <p:nvPr/>
        </p:nvSpPr>
        <p:spPr>
          <a:xfrm>
            <a:off x="4446384" y="2068942"/>
            <a:ext cx="411859" cy="369332"/>
          </a:xfrm>
          <a:prstGeom prst="rect">
            <a:avLst/>
          </a:prstGeom>
          <a:ln w="28575">
            <a:noFill/>
          </a:ln>
        </p:spPr>
        <p:txBody>
          <a:bodyPr wrap="square">
            <a:spAutoFit/>
          </a:bodyPr>
          <a:lstStyle/>
          <a:p>
            <a:pPr rtl="1"/>
            <a:r>
              <a:rPr lang="he-IL" altLang="he-IL" b="1" dirty="0">
                <a:solidFill>
                  <a:schemeClr val="tx2"/>
                </a:solidFill>
              </a:rPr>
              <a:t>כן</a:t>
            </a:r>
            <a:r>
              <a:rPr lang="he-IL" altLang="he-IL" sz="1600" b="1" dirty="0">
                <a:solidFill>
                  <a:schemeClr val="tx2"/>
                </a:solidFill>
              </a:rPr>
              <a:t> </a:t>
            </a:r>
          </a:p>
        </p:txBody>
      </p:sp>
      <p:sp>
        <p:nvSpPr>
          <p:cNvPr id="15" name="Rectangle 17">
            <a:extLst>
              <a:ext uri="{FF2B5EF4-FFF2-40B4-BE49-F238E27FC236}">
                <a16:creationId xmlns:a16="http://schemas.microsoft.com/office/drawing/2014/main" id="{A3CE26B7-3712-4D3B-8E35-0479ED9C9716}"/>
              </a:ext>
            </a:extLst>
          </p:cNvPr>
          <p:cNvSpPr/>
          <p:nvPr/>
        </p:nvSpPr>
        <p:spPr>
          <a:xfrm>
            <a:off x="2293106" y="2037107"/>
            <a:ext cx="497313" cy="369332"/>
          </a:xfrm>
          <a:prstGeom prst="rect">
            <a:avLst/>
          </a:prstGeom>
          <a:ln w="28575">
            <a:noFill/>
          </a:ln>
        </p:spPr>
        <p:txBody>
          <a:bodyPr wrap="square">
            <a:spAutoFit/>
          </a:bodyPr>
          <a:lstStyle/>
          <a:p>
            <a:pPr algn="r" rtl="1"/>
            <a:r>
              <a:rPr lang="he-IL" altLang="he-IL" b="1" dirty="0">
                <a:solidFill>
                  <a:schemeClr val="tx2"/>
                </a:solidFill>
              </a:rPr>
              <a:t>לא</a:t>
            </a:r>
            <a:endParaRPr lang="en-US" altLang="he-IL" b="1" dirty="0">
              <a:solidFill>
                <a:schemeClr val="tx2"/>
              </a:solidFill>
            </a:endParaRPr>
          </a:p>
        </p:txBody>
      </p:sp>
      <p:sp>
        <p:nvSpPr>
          <p:cNvPr id="3" name="מלבן 2"/>
          <p:cNvSpPr/>
          <p:nvPr/>
        </p:nvSpPr>
        <p:spPr>
          <a:xfrm>
            <a:off x="1102668" y="382111"/>
            <a:ext cx="4431021" cy="646331"/>
          </a:xfrm>
          <a:prstGeom prst="rect">
            <a:avLst/>
          </a:prstGeom>
        </p:spPr>
        <p:txBody>
          <a:bodyPr wrap="none">
            <a:spAutoFit/>
          </a:bodyPr>
          <a:lstStyle/>
          <a:p>
            <a:pPr algn="ctr" rtl="1"/>
            <a:r>
              <a:rPr lang="he-IL" altLang="he-IL" b="1" dirty="0">
                <a:solidFill>
                  <a:schemeClr val="tx2"/>
                </a:solidFill>
              </a:rPr>
              <a:t>חוזה שכולל הבטחה להעניק רישיון קניין רוחני </a:t>
            </a:r>
          </a:p>
          <a:p>
            <a:pPr algn="ctr" rtl="1"/>
            <a:r>
              <a:rPr lang="he-IL" altLang="he-IL" b="1" dirty="0">
                <a:solidFill>
                  <a:schemeClr val="tx2"/>
                </a:solidFill>
              </a:rPr>
              <a:t>(</a:t>
            </a:r>
            <a:r>
              <a:rPr lang="he-IL" b="1" dirty="0">
                <a:solidFill>
                  <a:schemeClr val="tx2"/>
                </a:solidFill>
              </a:rPr>
              <a:t>כגון - תוכנה, זיכיון או פטנט)</a:t>
            </a:r>
            <a:r>
              <a:rPr lang="he-IL" altLang="he-IL" b="1" dirty="0">
                <a:solidFill>
                  <a:schemeClr val="tx2"/>
                </a:solidFill>
              </a:rPr>
              <a:t> </a:t>
            </a:r>
          </a:p>
        </p:txBody>
      </p:sp>
      <p:sp>
        <p:nvSpPr>
          <p:cNvPr id="17" name="Rectangle 13">
            <a:extLst>
              <a:ext uri="{FF2B5EF4-FFF2-40B4-BE49-F238E27FC236}">
                <a16:creationId xmlns:a16="http://schemas.microsoft.com/office/drawing/2014/main" id="{297AFD57-E08E-4374-8AAF-088F12FD6A38}"/>
              </a:ext>
            </a:extLst>
          </p:cNvPr>
          <p:cNvSpPr/>
          <p:nvPr/>
        </p:nvSpPr>
        <p:spPr>
          <a:xfrm>
            <a:off x="3711640" y="2818737"/>
            <a:ext cx="2430586" cy="830997"/>
          </a:xfrm>
          <a:prstGeom prst="rect">
            <a:avLst/>
          </a:prstGeom>
          <a:ln w="28575">
            <a:noFill/>
          </a:ln>
        </p:spPr>
        <p:txBody>
          <a:bodyPr wrap="square">
            <a:spAutoFit/>
          </a:bodyPr>
          <a:lstStyle/>
          <a:p>
            <a:pPr algn="ctr" rtl="1"/>
            <a:r>
              <a:rPr lang="he-IL" sz="1600" b="1" dirty="0">
                <a:solidFill>
                  <a:schemeClr val="tx2"/>
                </a:solidFill>
              </a:rPr>
              <a:t>האם הרישיון מספק זכות גישה </a:t>
            </a:r>
            <a:r>
              <a:rPr lang="he-IL" sz="1600" b="1" u="sng" dirty="0">
                <a:solidFill>
                  <a:schemeClr val="tx2"/>
                </a:solidFill>
              </a:rPr>
              <a:t>או</a:t>
            </a:r>
            <a:r>
              <a:rPr lang="he-IL" sz="1600" b="1" dirty="0">
                <a:solidFill>
                  <a:schemeClr val="tx2"/>
                </a:solidFill>
              </a:rPr>
              <a:t> זכות שימוש ("שגר ושכח") בקניין רוחני</a:t>
            </a:r>
            <a:r>
              <a:rPr lang="en-US" sz="1600" b="1" dirty="0">
                <a:solidFill>
                  <a:schemeClr val="tx2"/>
                </a:solidFill>
              </a:rPr>
              <a:t> </a:t>
            </a:r>
            <a:r>
              <a:rPr lang="he-IL" sz="1600" b="1" dirty="0">
                <a:solidFill>
                  <a:schemeClr val="tx2"/>
                </a:solidFill>
              </a:rPr>
              <a:t>? </a:t>
            </a:r>
            <a:endParaRPr lang="en-US" sz="1600" b="1" dirty="0">
              <a:solidFill>
                <a:schemeClr val="tx2"/>
              </a:solidFill>
            </a:endParaRPr>
          </a:p>
        </p:txBody>
      </p:sp>
      <p:sp>
        <p:nvSpPr>
          <p:cNvPr id="18" name="Rectangle 13">
            <a:extLst>
              <a:ext uri="{FF2B5EF4-FFF2-40B4-BE49-F238E27FC236}">
                <a16:creationId xmlns:a16="http://schemas.microsoft.com/office/drawing/2014/main" id="{297AFD57-E08E-4374-8AAF-088F12FD6A38}"/>
              </a:ext>
            </a:extLst>
          </p:cNvPr>
          <p:cNvSpPr/>
          <p:nvPr/>
        </p:nvSpPr>
        <p:spPr>
          <a:xfrm>
            <a:off x="696152" y="2892159"/>
            <a:ext cx="2430586" cy="830997"/>
          </a:xfrm>
          <a:prstGeom prst="rect">
            <a:avLst/>
          </a:prstGeom>
          <a:solidFill>
            <a:schemeClr val="accent4">
              <a:lumMod val="20000"/>
              <a:lumOff val="80000"/>
            </a:schemeClr>
          </a:solidFill>
          <a:ln w="28575">
            <a:solidFill>
              <a:schemeClr val="tx2">
                <a:lumMod val="40000"/>
                <a:lumOff val="60000"/>
              </a:schemeClr>
            </a:solidFill>
          </a:ln>
        </p:spPr>
        <p:txBody>
          <a:bodyPr wrap="square">
            <a:spAutoFit/>
          </a:bodyPr>
          <a:lstStyle/>
          <a:p>
            <a:pPr algn="ctr" rtl="1"/>
            <a:r>
              <a:rPr lang="he-IL" sz="1600" b="1" dirty="0">
                <a:solidFill>
                  <a:schemeClr val="tx2"/>
                </a:solidFill>
              </a:rPr>
              <a:t>יש לטפל בחוזה כמחויבות ביצוע אחת לפי הכללים הרגילים </a:t>
            </a:r>
            <a:endParaRPr lang="en-US" sz="1600" b="1" dirty="0">
              <a:solidFill>
                <a:schemeClr val="tx2"/>
              </a:solidFill>
            </a:endParaRPr>
          </a:p>
        </p:txBody>
      </p:sp>
      <p:sp>
        <p:nvSpPr>
          <p:cNvPr id="19" name="Arrow: Down 11">
            <a:extLst>
              <a:ext uri="{FF2B5EF4-FFF2-40B4-BE49-F238E27FC236}">
                <a16:creationId xmlns:a16="http://schemas.microsoft.com/office/drawing/2014/main" id="{7BBF4B2E-CFA4-43DC-A08C-A9074DB58E3F}"/>
              </a:ext>
            </a:extLst>
          </p:cNvPr>
          <p:cNvSpPr/>
          <p:nvPr/>
        </p:nvSpPr>
        <p:spPr>
          <a:xfrm rot="18900000">
            <a:off x="5371954" y="3683928"/>
            <a:ext cx="252393" cy="683540"/>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20" name="Arrow: Down 12">
            <a:extLst>
              <a:ext uri="{FF2B5EF4-FFF2-40B4-BE49-F238E27FC236}">
                <a16:creationId xmlns:a16="http://schemas.microsoft.com/office/drawing/2014/main" id="{DA598B49-1F8F-4E1E-B755-EA8CEE1443A0}"/>
              </a:ext>
            </a:extLst>
          </p:cNvPr>
          <p:cNvSpPr/>
          <p:nvPr/>
        </p:nvSpPr>
        <p:spPr>
          <a:xfrm rot="2700000">
            <a:off x="4342184" y="3700719"/>
            <a:ext cx="252393" cy="675633"/>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21" name="Rectangle 16">
            <a:extLst>
              <a:ext uri="{FF2B5EF4-FFF2-40B4-BE49-F238E27FC236}">
                <a16:creationId xmlns:a16="http://schemas.microsoft.com/office/drawing/2014/main" id="{65739D5A-C923-4E26-AA2C-D856569A749A}"/>
              </a:ext>
            </a:extLst>
          </p:cNvPr>
          <p:cNvSpPr/>
          <p:nvPr/>
        </p:nvSpPr>
        <p:spPr>
          <a:xfrm>
            <a:off x="5179375" y="4373847"/>
            <a:ext cx="1171617" cy="338554"/>
          </a:xfrm>
          <a:prstGeom prst="rect">
            <a:avLst/>
          </a:prstGeom>
          <a:ln w="28575">
            <a:noFill/>
          </a:ln>
        </p:spPr>
        <p:txBody>
          <a:bodyPr wrap="square">
            <a:spAutoFit/>
          </a:bodyPr>
          <a:lstStyle/>
          <a:p>
            <a:pPr algn="r" rtl="1"/>
            <a:r>
              <a:rPr lang="he-IL" altLang="he-IL" sz="1600" b="1" dirty="0">
                <a:solidFill>
                  <a:schemeClr val="tx2"/>
                </a:solidFill>
              </a:rPr>
              <a:t>זכות גישה</a:t>
            </a:r>
          </a:p>
        </p:txBody>
      </p:sp>
      <p:sp>
        <p:nvSpPr>
          <p:cNvPr id="22" name="Rectangle 16">
            <a:extLst>
              <a:ext uri="{FF2B5EF4-FFF2-40B4-BE49-F238E27FC236}">
                <a16:creationId xmlns:a16="http://schemas.microsoft.com/office/drawing/2014/main" id="{65739D5A-C923-4E26-AA2C-D856569A749A}"/>
              </a:ext>
            </a:extLst>
          </p:cNvPr>
          <p:cNvSpPr/>
          <p:nvPr/>
        </p:nvSpPr>
        <p:spPr>
          <a:xfrm>
            <a:off x="3318179" y="4373847"/>
            <a:ext cx="1171617" cy="338554"/>
          </a:xfrm>
          <a:prstGeom prst="rect">
            <a:avLst/>
          </a:prstGeom>
          <a:ln w="28575">
            <a:noFill/>
          </a:ln>
        </p:spPr>
        <p:txBody>
          <a:bodyPr wrap="square">
            <a:spAutoFit/>
          </a:bodyPr>
          <a:lstStyle/>
          <a:p>
            <a:pPr algn="r" rtl="1"/>
            <a:r>
              <a:rPr lang="he-IL" sz="1600" b="1" dirty="0">
                <a:solidFill>
                  <a:schemeClr val="tx2"/>
                </a:solidFill>
              </a:rPr>
              <a:t>זכות שימוש </a:t>
            </a:r>
          </a:p>
        </p:txBody>
      </p:sp>
      <p:sp>
        <p:nvSpPr>
          <p:cNvPr id="24" name="Rectangle 13">
            <a:extLst>
              <a:ext uri="{FF2B5EF4-FFF2-40B4-BE49-F238E27FC236}">
                <a16:creationId xmlns:a16="http://schemas.microsoft.com/office/drawing/2014/main" id="{29A288D6-7C21-4F98-A1D9-F18F871FC470}"/>
              </a:ext>
            </a:extLst>
          </p:cNvPr>
          <p:cNvSpPr/>
          <p:nvPr/>
        </p:nvSpPr>
        <p:spPr>
          <a:xfrm>
            <a:off x="3138671" y="4814202"/>
            <a:ext cx="1476915" cy="584775"/>
          </a:xfrm>
          <a:prstGeom prst="rect">
            <a:avLst/>
          </a:prstGeom>
          <a:solidFill>
            <a:schemeClr val="accent4">
              <a:lumMod val="20000"/>
              <a:lumOff val="80000"/>
            </a:schemeClr>
          </a:solidFill>
          <a:ln w="28575">
            <a:solidFill>
              <a:schemeClr val="tx2">
                <a:lumMod val="60000"/>
                <a:lumOff val="40000"/>
              </a:schemeClr>
            </a:solidFill>
          </a:ln>
        </p:spPr>
        <p:txBody>
          <a:bodyPr wrap="square">
            <a:spAutoFit/>
          </a:bodyPr>
          <a:lstStyle/>
          <a:p>
            <a:pPr algn="ctr" rtl="1"/>
            <a:r>
              <a:rPr lang="he-IL" altLang="he-IL" sz="1600" b="1" dirty="0">
                <a:solidFill>
                  <a:schemeClr val="tx2"/>
                </a:solidFill>
              </a:rPr>
              <a:t>הכרה בהכנסה בנקודת זמן</a:t>
            </a:r>
            <a:endParaRPr lang="en-US" sz="1600" b="1" dirty="0">
              <a:solidFill>
                <a:schemeClr val="tx2"/>
              </a:solidFill>
            </a:endParaRPr>
          </a:p>
        </p:txBody>
      </p:sp>
    </p:spTree>
    <p:custDataLst>
      <p:tags r:id="rId1"/>
    </p:custDataLst>
    <p:extLst>
      <p:ext uri="{BB962C8B-B14F-4D97-AF65-F5344CB8AC3E}">
        <p14:creationId xmlns:p14="http://schemas.microsoft.com/office/powerpoint/2010/main" val="1586255573"/>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63024"/>
            <a:ext cx="3786188" cy="1131079"/>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a:t>
            </a:r>
          </a:p>
          <a:p>
            <a:pPr algn="ctr" rtl="1">
              <a:lnSpc>
                <a:spcPct val="90000"/>
              </a:lnSpc>
            </a:pPr>
            <a:r>
              <a:rPr lang="he-IL" altLang="he-IL" sz="2500" b="1" dirty="0">
                <a:solidFill>
                  <a:schemeClr val="bg1"/>
                </a:solidFill>
                <a:effectLst>
                  <a:outerShdw blurRad="38100" dist="38100" dir="2700000" algn="tl">
                    <a:srgbClr val="000000">
                      <a:alpha val="43137"/>
                    </a:srgbClr>
                  </a:outerShdw>
                </a:effectLst>
                <a:latin typeface="Arial"/>
                <a:cs typeface="Arial"/>
              </a:rPr>
              <a:t>הבחנה בין רישיון מובחן </a:t>
            </a:r>
          </a:p>
          <a:p>
            <a:pPr algn="ctr" rtl="1">
              <a:lnSpc>
                <a:spcPct val="90000"/>
              </a:lnSpc>
            </a:pPr>
            <a:r>
              <a:rPr lang="he-IL" altLang="he-IL" sz="2500" b="1" dirty="0">
                <a:solidFill>
                  <a:schemeClr val="bg1"/>
                </a:solidFill>
                <a:effectLst>
                  <a:outerShdw blurRad="38100" dist="38100" dir="2700000" algn="tl">
                    <a:srgbClr val="000000">
                      <a:alpha val="43137"/>
                    </a:srgbClr>
                  </a:outerShdw>
                </a:effectLst>
                <a:latin typeface="Arial"/>
                <a:cs typeface="Arial"/>
              </a:rPr>
              <a:t>ולא מובחן</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5" name="מלבן 4"/>
          <p:cNvSpPr/>
          <p:nvPr/>
        </p:nvSpPr>
        <p:spPr>
          <a:xfrm>
            <a:off x="390769" y="620120"/>
            <a:ext cx="5876273" cy="2643159"/>
          </a:xfrm>
          <a:prstGeom prst="rect">
            <a:avLst/>
          </a:prstGeom>
        </p:spPr>
        <p:txBody>
          <a:bodyPr wrap="square">
            <a:spAutoFit/>
          </a:bodyPr>
          <a:lstStyle/>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כאשר חוזה כולל הבטחה להעניק רישיון לקניין רוחני יש לבחון האם הבטחה זו מובחנת מסחורות או שירותים אחרים בחוזה.</a:t>
            </a:r>
          </a:p>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כאשר הרישיון אינו מובחן מהסחורות או השירותים הנוספים, כגון רישיון למערכת הפעלה של כלי רכב, יש לטפל בחוזה כולו כמחויבות ביצוע אחת, ולקבוע האם היא מקוימת לאורך זמן או בנקודת זמן, לפי הכללים הרגילים.</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383085302"/>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71239" y="93532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799430"/>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5" name="מלבן 4"/>
          <p:cNvSpPr/>
          <p:nvPr/>
        </p:nvSpPr>
        <p:spPr>
          <a:xfrm>
            <a:off x="468922" y="752449"/>
            <a:ext cx="5941696" cy="3877985"/>
          </a:xfrm>
          <a:prstGeom prst="rect">
            <a:avLst/>
          </a:prstGeom>
        </p:spPr>
        <p:txBody>
          <a:bodyPr wrap="square">
            <a:spAutoFit/>
          </a:bodyPr>
          <a:lstStyle/>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בחוזה עם לקוח למתן זיכיון לעשר שנים.</a:t>
            </a:r>
          </a:p>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הלקוח רשאי להשתמש בשם המסחרי של החברה ולמכור את מוצריה. </a:t>
            </a:r>
          </a:p>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החברה מבטיחה לספק ללקוח בתחילת תקופת הזיכיון ציוד הדרוש להפעלת חנות זכיין. </a:t>
            </a:r>
          </a:p>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הלקוח אינו רשאי להפעיל את החנות עם ציוד אחר. </a:t>
            </a:r>
          </a:p>
          <a:p>
            <a:pPr algn="just" rtl="1">
              <a:lnSpc>
                <a:spcPct val="150000"/>
              </a:lnSpc>
              <a:spcAft>
                <a:spcPts val="800"/>
              </a:spcAft>
              <a:buClr>
                <a:srgbClr val="28DAFD"/>
              </a:buClr>
            </a:pPr>
            <a:endParaRPr lang="he-IL" dirty="0">
              <a:solidFill>
                <a:srgbClr val="142C49"/>
              </a:solidFill>
              <a:latin typeface="Calibri" panose="020F0502020204030204" pitchFamily="34" charset="0"/>
            </a:endParaRPr>
          </a:p>
          <a:p>
            <a:pPr algn="just" rtl="1">
              <a:lnSpc>
                <a:spcPct val="150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בחינת היכולת להיות מובחן וזיהוי מחויבויות הביצוע</a:t>
            </a:r>
          </a:p>
        </p:txBody>
      </p:sp>
      <p:sp>
        <p:nvSpPr>
          <p:cNvPr id="9" name="מלבן 8"/>
          <p:cNvSpPr/>
          <p:nvPr/>
        </p:nvSpPr>
        <p:spPr>
          <a:xfrm>
            <a:off x="7021808" y="2390877"/>
            <a:ext cx="3085051" cy="463075"/>
          </a:xfrm>
          <a:prstGeom prst="rect">
            <a:avLst/>
          </a:prstGeom>
        </p:spPr>
        <p:txBody>
          <a:bodyPr wrap="square">
            <a:spAutoFit/>
          </a:bodyPr>
          <a:lstStyle/>
          <a:p>
            <a:pPr algn="ctr" rtl="1">
              <a:lnSpc>
                <a:spcPct val="150000"/>
              </a:lnSpc>
            </a:pPr>
            <a:r>
              <a:rPr lang="he-IL" dirty="0">
                <a:solidFill>
                  <a:schemeClr val="bg1">
                    <a:lumMod val="95000"/>
                  </a:schemeClr>
                </a:solidFill>
                <a:latin typeface="Calibri" panose="020F0502020204030204" pitchFamily="34" charset="0"/>
              </a:rPr>
              <a:t>זיכיון</a:t>
            </a:r>
            <a:endParaRPr lang="en-US" dirty="0">
              <a:solidFill>
                <a:schemeClr val="bg1">
                  <a:lumMod val="95000"/>
                </a:schemeClr>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251819864"/>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1069955"/>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פתרון דוגמא</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5" name="מלבן 4"/>
          <p:cNvSpPr/>
          <p:nvPr/>
        </p:nvSpPr>
        <p:spPr>
          <a:xfrm>
            <a:off x="468923" y="260612"/>
            <a:ext cx="5941696" cy="5418150"/>
          </a:xfrm>
          <a:prstGeom prst="rect">
            <a:avLst/>
          </a:prstGeom>
        </p:spPr>
        <p:txBody>
          <a:bodyPr wrap="square">
            <a:spAutoFit/>
          </a:bodyPr>
          <a:lstStyle/>
          <a:p>
            <a:pPr algn="just" rtl="1">
              <a:lnSpc>
                <a:spcPct val="150000"/>
              </a:lnSpc>
              <a:spcAft>
                <a:spcPts val="800"/>
              </a:spcAft>
              <a:buClr>
                <a:srgbClr val="28DAFD"/>
              </a:buClr>
            </a:pPr>
            <a:r>
              <a:rPr lang="he-IL" b="1" dirty="0">
                <a:solidFill>
                  <a:srgbClr val="142C49"/>
                </a:solidFill>
                <a:latin typeface="Calibri" panose="020F0502020204030204" pitchFamily="34" charset="0"/>
              </a:rPr>
              <a:t>בחינת היכולת להיות מובחן </a:t>
            </a:r>
            <a:endParaRPr lang="en-US" b="1" dirty="0">
              <a:solidFill>
                <a:srgbClr val="142C49"/>
              </a:solidFill>
              <a:latin typeface="Calibri" panose="020F0502020204030204" pitchFamily="34" charset="0"/>
            </a:endParaRPr>
          </a:p>
          <a:p>
            <a:pPr algn="just" rtl="1">
              <a:lnSpc>
                <a:spcPct val="150000"/>
              </a:lnSpc>
              <a:spcAft>
                <a:spcPts val="800"/>
              </a:spcAft>
            </a:pPr>
            <a:r>
              <a:rPr lang="he-IL" dirty="0">
                <a:solidFill>
                  <a:srgbClr val="142C49"/>
                </a:solidFill>
                <a:latin typeface="Calibri" panose="020F0502020204030204" pitchFamily="34" charset="0"/>
              </a:rPr>
              <a:t>הזיכיון מסוגל להיות מובחן, שכן ניתן להפיק ממנו תועלת ביחד עם הציוד שסופק ללקוח בתחילת תקופת הזיכיון. הציוד מסוגל להיות מובחן, שכן ניתן להפיק ממנו תועלת באמצעות שימוש בו לפעילות אחרת או באמצעות מכירתו תמורת סכום שעולה על ערך השייר.</a:t>
            </a:r>
          </a:p>
          <a:p>
            <a:pPr algn="just" rtl="1">
              <a:lnSpc>
                <a:spcPct val="150000"/>
              </a:lnSpc>
              <a:spcAft>
                <a:spcPts val="800"/>
              </a:spcAft>
              <a:buClr>
                <a:srgbClr val="28DAFD"/>
              </a:buClr>
            </a:pPr>
            <a:endParaRPr lang="he-IL" sz="1050" b="1" dirty="0">
              <a:solidFill>
                <a:srgbClr val="142C49"/>
              </a:solidFill>
              <a:latin typeface="Calibri" panose="020F0502020204030204" pitchFamily="34" charset="0"/>
            </a:endParaRPr>
          </a:p>
          <a:p>
            <a:pPr algn="just" rtl="1">
              <a:lnSpc>
                <a:spcPct val="150000"/>
              </a:lnSpc>
              <a:spcAft>
                <a:spcPts val="800"/>
              </a:spcAft>
              <a:buClr>
                <a:srgbClr val="28DAFD"/>
              </a:buClr>
            </a:pPr>
            <a:r>
              <a:rPr lang="he-IL" b="1" dirty="0">
                <a:solidFill>
                  <a:srgbClr val="142C49"/>
                </a:solidFill>
                <a:latin typeface="Calibri" panose="020F0502020204030204" pitchFamily="34" charset="0"/>
              </a:rPr>
              <a:t>בחינת ההקשר של החוזה </a:t>
            </a:r>
            <a:endParaRPr lang="en-US" b="1" dirty="0">
              <a:solidFill>
                <a:srgbClr val="142C49"/>
              </a:solidFill>
              <a:latin typeface="Calibri" panose="020F0502020204030204" pitchFamily="34" charset="0"/>
            </a:endParaRPr>
          </a:p>
          <a:p>
            <a:pPr algn="just" rtl="1">
              <a:lnSpc>
                <a:spcPct val="150000"/>
              </a:lnSpc>
              <a:spcAft>
                <a:spcPts val="800"/>
              </a:spcAft>
            </a:pPr>
            <a:r>
              <a:rPr lang="he-IL" dirty="0">
                <a:solidFill>
                  <a:srgbClr val="142C49"/>
                </a:solidFill>
                <a:latin typeface="Calibri" panose="020F0502020204030204" pitchFamily="34" charset="0"/>
              </a:rPr>
              <a:t>הזיכיון והציוד הינם מובחנים בהקשר של החוזה, שכן החברה אינה מספקת שירותי אינטגרציה בין השניים, הציוד אינו מהווה התאמה של הזיכיון, והם אינם תלויים זה בזה.</a:t>
            </a:r>
            <a:endParaRPr lang="en-US" dirty="0">
              <a:solidFill>
                <a:srgbClr val="142C49"/>
              </a:solidFill>
              <a:latin typeface="Calibri" panose="020F0502020204030204" pitchFamily="34" charset="0"/>
            </a:endParaRPr>
          </a:p>
          <a:p>
            <a:pPr algn="just" rtl="1">
              <a:lnSpc>
                <a:spcPct val="150000"/>
              </a:lnSpc>
              <a:spcAft>
                <a:spcPts val="800"/>
              </a:spcAft>
            </a:pPr>
            <a:r>
              <a:rPr lang="he-IL" dirty="0">
                <a:solidFill>
                  <a:srgbClr val="142C49"/>
                </a:solidFill>
                <a:latin typeface="Calibri" panose="020F0502020204030204" pitchFamily="34" charset="0"/>
              </a:rPr>
              <a:t>לכן, ההבטחות לספק את הזיכיון ואת הציוד מהוות שתי מחויבויות ביצוע.</a:t>
            </a:r>
            <a:endParaRPr lang="en-US" dirty="0">
              <a:solidFill>
                <a:srgbClr val="142C49"/>
              </a:solidFill>
              <a:latin typeface="Calibri" panose="020F0502020204030204" pitchFamily="34" charset="0"/>
            </a:endParaRPr>
          </a:p>
        </p:txBody>
      </p:sp>
      <p:sp>
        <p:nvSpPr>
          <p:cNvPr id="9" name="מלבן 8"/>
          <p:cNvSpPr/>
          <p:nvPr/>
        </p:nvSpPr>
        <p:spPr>
          <a:xfrm>
            <a:off x="7021808" y="2390877"/>
            <a:ext cx="3085051" cy="456535"/>
          </a:xfrm>
          <a:prstGeom prst="rect">
            <a:avLst/>
          </a:prstGeom>
        </p:spPr>
        <p:txBody>
          <a:bodyPr wrap="square">
            <a:spAutoFit/>
          </a:bodyPr>
          <a:lstStyle/>
          <a:p>
            <a:pPr algn="ctr" rtl="1">
              <a:lnSpc>
                <a:spcPct val="150000"/>
              </a:lnSpc>
            </a:pPr>
            <a:r>
              <a:rPr lang="he-IL" dirty="0">
                <a:solidFill>
                  <a:schemeClr val="bg1">
                    <a:lumMod val="95000"/>
                  </a:schemeClr>
                </a:solidFill>
                <a:latin typeface="Calibri" panose="020F0502020204030204" pitchFamily="34" charset="0"/>
              </a:rPr>
              <a:t>זיכיון</a:t>
            </a:r>
          </a:p>
        </p:txBody>
      </p:sp>
    </p:spTree>
    <p:custDataLst>
      <p:tags r:id="rId1"/>
    </p:custDataLst>
    <p:extLst>
      <p:ext uri="{BB962C8B-B14F-4D97-AF65-F5344CB8AC3E}">
        <p14:creationId xmlns:p14="http://schemas.microsoft.com/office/powerpoint/2010/main" val="2944959135"/>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3532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 </a:t>
            </a:r>
            <a:r>
              <a:rPr lang="he-IL" altLang="he-IL" sz="2500" b="1" dirty="0">
                <a:solidFill>
                  <a:schemeClr val="bg1"/>
                </a:solidFill>
                <a:effectLst>
                  <a:outerShdw blurRad="38100" dist="38100" dir="2700000" algn="tl">
                    <a:srgbClr val="000000">
                      <a:alpha val="43137"/>
                    </a:srgbClr>
                  </a:outerShdw>
                </a:effectLst>
                <a:latin typeface="Arial"/>
                <a:cs typeface="Arial"/>
              </a:rPr>
              <a:t>זכות גישה</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362606" y="80661"/>
            <a:ext cx="6182015" cy="5545108"/>
          </a:xfrm>
          <a:prstGeom prst="rect">
            <a:avLst/>
          </a:prstGeom>
        </p:spPr>
        <p:txBody>
          <a:bodyPr wrap="square">
            <a:spAutoFit/>
          </a:bodyPr>
          <a:lstStyle/>
          <a:p>
            <a:pPr algn="just" rtl="1">
              <a:lnSpc>
                <a:spcPct val="150000"/>
              </a:lnSpc>
              <a:spcAft>
                <a:spcPts val="800"/>
              </a:spcAft>
            </a:pPr>
            <a:r>
              <a:rPr lang="he-IL" dirty="0">
                <a:solidFill>
                  <a:srgbClr val="142C49"/>
                </a:solidFill>
                <a:latin typeface="Calibri" panose="020F0502020204030204" pitchFamily="34" charset="0"/>
              </a:rPr>
              <a:t>הישות המדווחת מספקת </a:t>
            </a:r>
            <a:r>
              <a:rPr lang="he-IL" b="1" dirty="0">
                <a:solidFill>
                  <a:srgbClr val="142C49"/>
                </a:solidFill>
                <a:latin typeface="Calibri" panose="020F0502020204030204" pitchFamily="34" charset="0"/>
              </a:rPr>
              <a:t>זכות גישה </a:t>
            </a:r>
            <a:r>
              <a:rPr lang="he-IL" dirty="0">
                <a:solidFill>
                  <a:srgbClr val="142C49"/>
                </a:solidFill>
                <a:latin typeface="Calibri" panose="020F0502020204030204" pitchFamily="34" charset="0"/>
              </a:rPr>
              <a:t>לקניין הרוחני כפי שהוא קיים לאורך תקופת הרישיון, ולכן יש להכיר בהכנסה לאורך זמן, אם מתקיימים שלושת התנאים הבאים:</a:t>
            </a:r>
            <a:endParaRPr lang="en-US" dirty="0">
              <a:solidFill>
                <a:srgbClr val="142C49"/>
              </a:solidFill>
              <a:latin typeface="Calibri" panose="020F0502020204030204" pitchFamily="34" charset="0"/>
            </a:endParaRPr>
          </a:p>
          <a:p>
            <a:pPr marL="342900" lvl="0" indent="-342900" algn="just" rtl="1">
              <a:lnSpc>
                <a:spcPct val="150000"/>
              </a:lnSpc>
              <a:spcAft>
                <a:spcPts val="0"/>
              </a:spcAft>
              <a:buFont typeface="+mj-cs"/>
              <a:buAutoNum type="hebrew2Minus"/>
            </a:pPr>
            <a:r>
              <a:rPr lang="he-IL" dirty="0">
                <a:solidFill>
                  <a:srgbClr val="142C49"/>
                </a:solidFill>
                <a:latin typeface="Calibri" panose="020F0502020204030204" pitchFamily="34" charset="0"/>
              </a:rPr>
              <a:t>החוזה דורש, או שהלקוח מצפה באופן סביר (כגון כאשר קיים אינטרס כלכלי משותף), שהישות המדווחת תבצע פעילויות אשר ישפיעו על הקניין הרוחני, באופן שבו: פעילויות אלה צפויות לשנות את הצורה (כגון העיצוב או התוכן) או את הפונקציונליות של הקניין הרוחני, או יכולת הלקוח להשיג תועלת מהקניין הרוחני נובעת מפעילויות אלה או תלויה בהן.</a:t>
            </a:r>
          </a:p>
          <a:p>
            <a:pPr marL="342900" lvl="0" indent="-342900" algn="just" rtl="1">
              <a:lnSpc>
                <a:spcPct val="150000"/>
              </a:lnSpc>
              <a:spcAft>
                <a:spcPts val="0"/>
              </a:spcAft>
              <a:buFont typeface="+mj-cs"/>
              <a:buAutoNum type="hebrew2Minus"/>
            </a:pPr>
            <a:r>
              <a:rPr lang="he-IL" dirty="0">
                <a:solidFill>
                  <a:srgbClr val="142C49"/>
                </a:solidFill>
                <a:latin typeface="Calibri" panose="020F0502020204030204" pitchFamily="34" charset="0"/>
              </a:rPr>
              <a:t>פעילויות הישות המדווחת חושפות במישרין את הלקוח להשפעות חיוביות או שליליות, וכן</a:t>
            </a:r>
          </a:p>
          <a:p>
            <a:pPr marL="342900" lvl="0" indent="-342900" algn="just" rtl="1">
              <a:lnSpc>
                <a:spcPct val="150000"/>
              </a:lnSpc>
              <a:spcAft>
                <a:spcPts val="800"/>
              </a:spcAft>
              <a:buFont typeface="+mj-cs"/>
              <a:buAutoNum type="hebrew2Minus"/>
            </a:pPr>
            <a:r>
              <a:rPr lang="he-IL" dirty="0">
                <a:solidFill>
                  <a:srgbClr val="142C49"/>
                </a:solidFill>
                <a:latin typeface="Calibri" panose="020F0502020204030204" pitchFamily="34" charset="0"/>
              </a:rPr>
              <a:t>התוצאה של פעילויות הישות המדווחת אינה העברה של סחורה או שירות ללקוח.</a:t>
            </a:r>
          </a:p>
        </p:txBody>
      </p:sp>
    </p:spTree>
    <p:custDataLst>
      <p:tags r:id="rId1"/>
    </p:custDataLst>
    <p:extLst>
      <p:ext uri="{BB962C8B-B14F-4D97-AF65-F5344CB8AC3E}">
        <p14:creationId xmlns:p14="http://schemas.microsoft.com/office/powerpoint/2010/main" val="2002178582"/>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3532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 </a:t>
            </a:r>
            <a:r>
              <a:rPr lang="he-IL" altLang="he-IL" sz="2500" b="1" dirty="0">
                <a:solidFill>
                  <a:schemeClr val="bg1"/>
                </a:solidFill>
                <a:effectLst>
                  <a:outerShdw blurRad="38100" dist="38100" dir="2700000" algn="tl">
                    <a:srgbClr val="000000">
                      <a:alpha val="43137"/>
                    </a:srgbClr>
                  </a:outerShdw>
                </a:effectLst>
                <a:latin typeface="Arial"/>
                <a:cs typeface="Arial"/>
              </a:rPr>
              <a:t>זכות שימוש</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297521" y="1327742"/>
            <a:ext cx="6176156" cy="1294072"/>
          </a:xfrm>
          <a:prstGeom prst="rect">
            <a:avLst/>
          </a:prstGeom>
          <a:ln w="19050">
            <a:noFill/>
          </a:ln>
        </p:spPr>
        <p:txBody>
          <a:bodyPr wrap="square">
            <a:spAutoFit/>
          </a:bodyPr>
          <a:lstStyle/>
          <a:p>
            <a:pPr algn="just" rtl="1">
              <a:lnSpc>
                <a:spcPct val="150000"/>
              </a:lnSpc>
              <a:spcAft>
                <a:spcPts val="800"/>
              </a:spcAft>
            </a:pPr>
            <a:r>
              <a:rPr lang="he-IL" dirty="0">
                <a:solidFill>
                  <a:srgbClr val="142C49"/>
                </a:solidFill>
                <a:latin typeface="Calibri" panose="020F0502020204030204" pitchFamily="34" charset="0"/>
              </a:rPr>
              <a:t>כאשר התנאים לזכות גישה לא מתקיימים, הישות המדווחת מספקת זכות שימוש בקניין הרוחני כפי שהוא קיים במועד הענקת הרישיון ללקוח ("שגר ושכח"), ולכן יש להכיר בהכנסה בנקודת זמן.</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4164377429"/>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3532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10" name="מלבן 9"/>
          <p:cNvSpPr/>
          <p:nvPr/>
        </p:nvSpPr>
        <p:spPr>
          <a:xfrm>
            <a:off x="7021808" y="2390877"/>
            <a:ext cx="3085051" cy="463075"/>
          </a:xfrm>
          <a:prstGeom prst="rect">
            <a:avLst/>
          </a:prstGeom>
        </p:spPr>
        <p:txBody>
          <a:bodyPr wrap="square">
            <a:spAutoFit/>
          </a:bodyPr>
          <a:lstStyle/>
          <a:p>
            <a:pPr algn="ctr" rtl="1">
              <a:lnSpc>
                <a:spcPct val="150000"/>
              </a:lnSpc>
            </a:pPr>
            <a:r>
              <a:rPr lang="he-IL" b="1" dirty="0">
                <a:solidFill>
                  <a:schemeClr val="bg1">
                    <a:lumMod val="95000"/>
                  </a:schemeClr>
                </a:solidFill>
                <a:latin typeface="Calibri" panose="020F0502020204030204" pitchFamily="34" charset="0"/>
              </a:rPr>
              <a:t>הסבר באמצעות המחשה</a:t>
            </a:r>
            <a:endParaRPr lang="en-US" b="1" dirty="0">
              <a:solidFill>
                <a:schemeClr val="bg1">
                  <a:lumMod val="95000"/>
                </a:schemeClr>
              </a:solidFill>
              <a:latin typeface="Calibri" panose="020F0502020204030204" pitchFamily="34" charset="0"/>
            </a:endParaRPr>
          </a:p>
        </p:txBody>
      </p:sp>
      <p:sp>
        <p:nvSpPr>
          <p:cNvPr id="3" name="מלבן 2"/>
          <p:cNvSpPr/>
          <p:nvPr/>
        </p:nvSpPr>
        <p:spPr>
          <a:xfrm>
            <a:off x="335716" y="482479"/>
            <a:ext cx="6186510" cy="5126981"/>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בחוזה עם לקוח להספקת רישיון לתוכנה ועדכונים. החוזה דורש שהחברה תבצע פעילויות לפיתוח עדכונים והספקתם ללקוח. העדכונים משפיעים באופן משמעותי על הקניין הרוחני, וחושפים במישרין את הלקוח להשפעות שלהם.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לפיכך, במידה והתוכנה היא למשל "אנטי וירוס" והעדכונים הינם קריטיים לשימוש בתוכנה – במקרה זה, התוכנה והעדכונים הם תשומות למוצר משולב, שכן העדכונים משנים את הפונקציונליות של התוכנה.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לכן, לאור העובדה שהרישיון אינו מובחן, יש ליישם את ההוראות הרגילות להכרה בהכנסה, ולא את ההוראות לגבי רישיון לקניין רוחני.</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מנגד, במקרה שבו התוכנה הינה מובחנת, כמו לדוגמה במקרה של </a:t>
            </a:r>
            <a:r>
              <a:rPr lang="en-US" dirty="0">
                <a:solidFill>
                  <a:srgbClr val="142C49"/>
                </a:solidFill>
                <a:latin typeface="Calibri" panose="020F0502020204030204" pitchFamily="34" charset="0"/>
              </a:rPr>
              <a:t>windows</a:t>
            </a:r>
            <a:r>
              <a:rPr lang="he-IL" dirty="0">
                <a:solidFill>
                  <a:srgbClr val="142C49"/>
                </a:solidFill>
                <a:latin typeface="Calibri" panose="020F0502020204030204" pitchFamily="34" charset="0"/>
              </a:rPr>
              <a:t>, והעדכונים מהווים העברת שירות ללקוח, הרי שהספקת הרישיון היא הבטחה לספק זכות שימוש בתוכנה, ויש להכיר בהכנסה בנקודת זמן, ומנגד להקצות מרכיב הכנסה לעדכונים. </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33031852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entrepreneur-593357.jpg"/>
          <p:cNvPicPr>
            <a:picLocks noChangeAspect="1"/>
          </p:cNvPicPr>
          <p:nvPr/>
        </p:nvPicPr>
        <p:blipFill rotWithShape="1">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7521" r="31497"/>
          <a:stretch/>
        </p:blipFill>
        <p:spPr>
          <a:xfrm>
            <a:off x="6656386" y="0"/>
            <a:ext cx="3784601" cy="6116638"/>
          </a:xfrm>
          <a:prstGeom prst="rect">
            <a:avLst/>
          </a:prstGeom>
        </p:spPr>
      </p:pic>
      <p:cxnSp>
        <p:nvCxnSpPr>
          <p:cNvPr id="19" name="Straight Connector 18"/>
          <p:cNvCxnSpPr/>
          <p:nvPr/>
        </p:nvCxnSpPr>
        <p:spPr>
          <a:xfrm>
            <a:off x="7435078" y="17049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656387" y="788624"/>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מבנה מיני קורס</a:t>
            </a:r>
          </a:p>
          <a:p>
            <a:pPr algn="ctr" rtl="1">
              <a:lnSpc>
                <a:spcPct val="90000"/>
              </a:lnSpc>
            </a:pPr>
            <a:r>
              <a:rPr lang="he-IL" altLang="he-IL" sz="2500" b="1" dirty="0">
                <a:solidFill>
                  <a:schemeClr val="bg1"/>
                </a:solidFill>
                <a:effectLst>
                  <a:outerShdw blurRad="38100" dist="38100" dir="2700000" algn="tl">
                    <a:srgbClr val="000000">
                      <a:alpha val="43137"/>
                    </a:srgbClr>
                  </a:outerShdw>
                </a:effectLst>
                <a:latin typeface="Arial"/>
                <a:cs typeface="Arial"/>
              </a:rPr>
              <a:t>הכרה בהכנסה</a:t>
            </a:r>
          </a:p>
        </p:txBody>
      </p:sp>
      <p:sp>
        <p:nvSpPr>
          <p:cNvPr id="25" name="Rectangle 24">
            <a:extLst>
              <a:ext uri="{FF2B5EF4-FFF2-40B4-BE49-F238E27FC236}">
                <a16:creationId xmlns:a16="http://schemas.microsoft.com/office/drawing/2014/main" id="{1B18B8FB-9971-493D-A209-ACCC0946A332}"/>
              </a:ext>
            </a:extLst>
          </p:cNvPr>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4" name="Rectangle 13"/>
          <p:cNvSpPr/>
          <p:nvPr/>
        </p:nvSpPr>
        <p:spPr>
          <a:xfrm>
            <a:off x="477677" y="1709142"/>
            <a:ext cx="5964518" cy="3693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r>
              <a:rPr lang="he-IL" b="1" dirty="0">
                <a:solidFill>
                  <a:srgbClr val="28DAFD"/>
                </a:solidFill>
                <a:effectLst>
                  <a:outerShdw blurRad="38100" dist="38100" dir="2700000" algn="tl">
                    <a:srgbClr val="000000">
                      <a:alpha val="43137"/>
                    </a:srgbClr>
                  </a:outerShdw>
                </a:effectLst>
                <a:latin typeface="Arial"/>
                <a:cs typeface="Arial"/>
              </a:rPr>
              <a:t>מודול</a:t>
            </a:r>
            <a:r>
              <a:rPr lang="he-IL" b="1" dirty="0">
                <a:solidFill>
                  <a:srgbClr val="28DAFD"/>
                </a:solidFill>
                <a:effectLst>
                  <a:outerShdw blurRad="38100" dist="38100" dir="2700000" algn="tl">
                    <a:srgbClr val="000000">
                      <a:alpha val="43137"/>
                    </a:srgbClr>
                  </a:outerShdw>
                </a:effectLst>
              </a:rPr>
              <a:t> 3-4 </a:t>
            </a:r>
            <a:r>
              <a:rPr lang="he-IL" b="1" dirty="0">
                <a:solidFill>
                  <a:schemeClr val="tx2"/>
                </a:solidFill>
                <a:effectLst>
                  <a:outerShdw blurRad="38100" dist="38100" dir="2700000" algn="tl">
                    <a:srgbClr val="000000">
                      <a:alpha val="43137"/>
                    </a:srgbClr>
                  </a:outerShdw>
                </a:effectLst>
              </a:rPr>
              <a:t>	זיהוי מחויבויות ביצוע (שלב </a:t>
            </a:r>
            <a:r>
              <a:rPr lang="en-US" b="1" dirty="0">
                <a:solidFill>
                  <a:schemeClr val="tx2"/>
                </a:solidFill>
                <a:effectLst>
                  <a:outerShdw blurRad="38100" dist="38100" dir="2700000" algn="tl">
                    <a:srgbClr val="000000">
                      <a:alpha val="43137"/>
                    </a:srgbClr>
                  </a:outerShdw>
                </a:effectLst>
              </a:rPr>
              <a:t>II</a:t>
            </a:r>
            <a:r>
              <a:rPr lang="he-IL" b="1" dirty="0">
                <a:solidFill>
                  <a:schemeClr val="tx2"/>
                </a:solidFill>
                <a:effectLst>
                  <a:outerShdw blurRad="38100" dist="38100" dir="2700000" algn="tl">
                    <a:srgbClr val="000000">
                      <a:alpha val="43137"/>
                    </a:srgbClr>
                  </a:outerShdw>
                </a:effectLst>
              </a:rPr>
              <a:t>) </a:t>
            </a:r>
            <a:endParaRPr lang="en-US" b="1" dirty="0">
              <a:solidFill>
                <a:schemeClr val="tx2"/>
              </a:solidFill>
              <a:effectLst>
                <a:outerShdw blurRad="38100" dist="38100" dir="2700000" algn="tl">
                  <a:srgbClr val="000000">
                    <a:alpha val="43137"/>
                  </a:srgbClr>
                </a:outerShdw>
              </a:effectLst>
            </a:endParaRPr>
          </a:p>
        </p:txBody>
      </p:sp>
      <p:sp>
        <p:nvSpPr>
          <p:cNvPr id="35" name="Rectangle 13"/>
          <p:cNvSpPr/>
          <p:nvPr/>
        </p:nvSpPr>
        <p:spPr>
          <a:xfrm>
            <a:off x="656492" y="2760688"/>
            <a:ext cx="5752314" cy="6678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מודול 7	       </a:t>
            </a:r>
            <a:r>
              <a:rPr lang="he-IL" b="1" dirty="0">
                <a:solidFill>
                  <a:schemeClr val="tx2"/>
                </a:solidFill>
                <a:effectLst>
                  <a:outerShdw blurRad="38100" dist="38100" dir="2700000" algn="tl">
                    <a:srgbClr val="000000">
                      <a:alpha val="43137"/>
                    </a:srgbClr>
                  </a:outerShdw>
                </a:effectLst>
              </a:rPr>
              <a:t>הקצאת מחיר העסקה למחויבויות הביצוע </a:t>
            </a:r>
          </a:p>
          <a:p>
            <a:pPr algn="r" rtl="1">
              <a:lnSpc>
                <a:spcPct val="90000"/>
              </a:lnSpc>
              <a:spcAft>
                <a:spcPts val="600"/>
              </a:spcAft>
            </a:pPr>
            <a:r>
              <a:rPr lang="he-IL" b="1" dirty="0">
                <a:solidFill>
                  <a:schemeClr val="tx2"/>
                </a:solidFill>
                <a:effectLst>
                  <a:outerShdw blurRad="38100" dist="38100" dir="2700000" algn="tl">
                    <a:srgbClr val="000000">
                      <a:alpha val="43137"/>
                    </a:srgbClr>
                  </a:outerShdw>
                </a:effectLst>
              </a:rPr>
              <a:t>                     (שלב </a:t>
            </a:r>
            <a:r>
              <a:rPr lang="en-US" b="1" dirty="0">
                <a:solidFill>
                  <a:schemeClr val="tx2"/>
                </a:solidFill>
                <a:effectLst>
                  <a:outerShdw blurRad="38100" dist="38100" dir="2700000" algn="tl">
                    <a:srgbClr val="000000">
                      <a:alpha val="43137"/>
                    </a:srgbClr>
                  </a:outerShdw>
                </a:effectLst>
              </a:rPr>
              <a:t>IV</a:t>
            </a:r>
            <a:r>
              <a:rPr lang="he-IL" b="1" dirty="0">
                <a:solidFill>
                  <a:schemeClr val="tx2"/>
                </a:solidFill>
                <a:effectLst>
                  <a:outerShdw blurRad="38100" dist="38100" dir="2700000" algn="tl">
                    <a:srgbClr val="000000">
                      <a:alpha val="43137"/>
                    </a:srgbClr>
                  </a:outerShdw>
                </a:effectLst>
              </a:rPr>
              <a:t>)</a:t>
            </a:r>
            <a:endParaRPr lang="en-US" b="1" dirty="0">
              <a:solidFill>
                <a:schemeClr val="tx2"/>
              </a:solidFill>
              <a:effectLst>
                <a:outerShdw blurRad="38100" dist="38100" dir="2700000" algn="tl">
                  <a:srgbClr val="000000">
                    <a:alpha val="43137"/>
                  </a:srgbClr>
                </a:outerShdw>
              </a:effectLst>
            </a:endParaRPr>
          </a:p>
        </p:txBody>
      </p:sp>
      <p:sp>
        <p:nvSpPr>
          <p:cNvPr id="36" name="Rectangle 13"/>
          <p:cNvSpPr/>
          <p:nvPr/>
        </p:nvSpPr>
        <p:spPr>
          <a:xfrm>
            <a:off x="482276" y="2223340"/>
            <a:ext cx="5964517" cy="3416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מודול 5-6        </a:t>
            </a:r>
            <a:r>
              <a:rPr lang="he-IL" b="1" dirty="0">
                <a:solidFill>
                  <a:schemeClr val="tx2"/>
                </a:solidFill>
                <a:effectLst>
                  <a:outerShdw blurRad="38100" dist="38100" dir="2700000" algn="tl">
                    <a:srgbClr val="000000">
                      <a:alpha val="43137"/>
                    </a:srgbClr>
                  </a:outerShdw>
                </a:effectLst>
              </a:rPr>
              <a:t>קביעת מחיר העסקה (שלב </a:t>
            </a:r>
            <a:r>
              <a:rPr lang="en-US" b="1" dirty="0">
                <a:solidFill>
                  <a:schemeClr val="tx2"/>
                </a:solidFill>
                <a:effectLst>
                  <a:outerShdw blurRad="38100" dist="38100" dir="2700000" algn="tl">
                    <a:srgbClr val="000000">
                      <a:alpha val="43137"/>
                    </a:srgbClr>
                  </a:outerShdw>
                </a:effectLst>
              </a:rPr>
              <a:t>III</a:t>
            </a:r>
            <a:r>
              <a:rPr lang="he-IL" b="1" dirty="0">
                <a:solidFill>
                  <a:schemeClr val="tx2"/>
                </a:solidFill>
                <a:effectLst>
                  <a:outerShdw blurRad="38100" dist="38100" dir="2700000" algn="tl">
                    <a:srgbClr val="000000">
                      <a:alpha val="43137"/>
                    </a:srgbClr>
                  </a:outerShdw>
                </a:effectLst>
              </a:rPr>
              <a:t>)</a:t>
            </a:r>
            <a:endParaRPr lang="en-US" b="1" dirty="0">
              <a:solidFill>
                <a:schemeClr val="tx2"/>
              </a:solidFill>
              <a:effectLst>
                <a:outerShdw blurRad="38100" dist="38100" dir="2700000" algn="tl">
                  <a:srgbClr val="000000">
                    <a:alpha val="43137"/>
                  </a:srgbClr>
                </a:outerShdw>
              </a:effectLst>
            </a:endParaRPr>
          </a:p>
        </p:txBody>
      </p:sp>
      <p:sp>
        <p:nvSpPr>
          <p:cNvPr id="37" name="Rectangle 13"/>
          <p:cNvSpPr/>
          <p:nvPr/>
        </p:nvSpPr>
        <p:spPr>
          <a:xfrm>
            <a:off x="416079" y="3588184"/>
            <a:ext cx="6068700" cy="6678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מודול 8-9	       </a:t>
            </a:r>
            <a:r>
              <a:rPr lang="he-IL" b="1" dirty="0">
                <a:solidFill>
                  <a:schemeClr val="tx2"/>
                </a:solidFill>
                <a:effectLst>
                  <a:outerShdw blurRad="38100" dist="38100" dir="2700000" algn="tl">
                    <a:srgbClr val="000000">
                      <a:alpha val="43137"/>
                    </a:srgbClr>
                  </a:outerShdw>
                </a:effectLst>
              </a:rPr>
              <a:t>עיתוי ההכרה בהכנסה – לאורך זמן או בנקודת             </a:t>
            </a:r>
          </a:p>
          <a:p>
            <a:pPr algn="r" rtl="1">
              <a:lnSpc>
                <a:spcPct val="90000"/>
              </a:lnSpc>
              <a:spcAft>
                <a:spcPts val="600"/>
              </a:spcAft>
            </a:pPr>
            <a:r>
              <a:rPr lang="he-IL" b="1" dirty="0">
                <a:solidFill>
                  <a:schemeClr val="tx2"/>
                </a:solidFill>
                <a:effectLst>
                  <a:outerShdw blurRad="38100" dist="38100" dir="2700000" algn="tl">
                    <a:srgbClr val="000000">
                      <a:alpha val="43137"/>
                    </a:srgbClr>
                  </a:outerShdw>
                </a:effectLst>
              </a:rPr>
              <a:t>                      זמן (שלב </a:t>
            </a:r>
            <a:r>
              <a:rPr lang="en-US" b="1" dirty="0">
                <a:solidFill>
                  <a:schemeClr val="tx2"/>
                </a:solidFill>
                <a:effectLst>
                  <a:outerShdw blurRad="38100" dist="38100" dir="2700000" algn="tl">
                    <a:srgbClr val="000000">
                      <a:alpha val="43137"/>
                    </a:srgbClr>
                  </a:outerShdw>
                </a:effectLst>
              </a:rPr>
              <a:t>V</a:t>
            </a:r>
            <a:r>
              <a:rPr lang="he-IL" b="1" dirty="0">
                <a:solidFill>
                  <a:schemeClr val="tx2"/>
                </a:solidFill>
                <a:effectLst>
                  <a:outerShdw blurRad="38100" dist="38100" dir="2700000" algn="tl">
                    <a:srgbClr val="000000">
                      <a:alpha val="43137"/>
                    </a:srgbClr>
                  </a:outerShdw>
                </a:effectLst>
              </a:rPr>
              <a:t>)</a:t>
            </a:r>
            <a:endParaRPr lang="en-US" b="1" dirty="0">
              <a:solidFill>
                <a:schemeClr val="tx2"/>
              </a:solidFill>
              <a:effectLst>
                <a:outerShdw blurRad="38100" dist="38100" dir="2700000" algn="tl">
                  <a:srgbClr val="000000">
                    <a:alpha val="43137"/>
                  </a:srgbClr>
                </a:outerShdw>
              </a:effectLst>
            </a:endParaRPr>
          </a:p>
        </p:txBody>
      </p:sp>
      <p:sp>
        <p:nvSpPr>
          <p:cNvPr id="38" name="Rectangle 13"/>
          <p:cNvSpPr/>
          <p:nvPr/>
        </p:nvSpPr>
        <p:spPr>
          <a:xfrm>
            <a:off x="407388" y="5109886"/>
            <a:ext cx="6105097" cy="3416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 מודול 12	         </a:t>
            </a:r>
            <a:r>
              <a:rPr lang="he-IL" b="1" dirty="0">
                <a:solidFill>
                  <a:schemeClr val="tx2"/>
                </a:solidFill>
                <a:effectLst>
                  <a:outerShdw blurRad="38100" dist="38100" dir="2700000" algn="tl">
                    <a:srgbClr val="000000">
                      <a:alpha val="43137"/>
                    </a:srgbClr>
                  </a:outerShdw>
                </a:effectLst>
              </a:rPr>
              <a:t>סוגיות מתקדמות בהכרה בהכנסה - לימוד עצמי</a:t>
            </a:r>
            <a:endParaRPr lang="en-US" b="1" dirty="0">
              <a:solidFill>
                <a:schemeClr val="tx2"/>
              </a:solidFill>
              <a:effectLst>
                <a:outerShdw blurRad="38100" dist="38100" dir="2700000" algn="tl">
                  <a:srgbClr val="000000">
                    <a:alpha val="43137"/>
                  </a:srgbClr>
                </a:outerShdw>
              </a:effectLst>
            </a:endParaRPr>
          </a:p>
        </p:txBody>
      </p:sp>
      <p:sp>
        <p:nvSpPr>
          <p:cNvPr id="39" name="Rectangle 13"/>
          <p:cNvSpPr/>
          <p:nvPr/>
        </p:nvSpPr>
        <p:spPr>
          <a:xfrm>
            <a:off x="379682" y="4425765"/>
            <a:ext cx="6105097" cy="3416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 מודול 10-11    </a:t>
            </a:r>
            <a:r>
              <a:rPr lang="he-IL" b="1" dirty="0">
                <a:solidFill>
                  <a:schemeClr val="tx2"/>
                </a:solidFill>
                <a:effectLst>
                  <a:outerShdw blurRad="38100" dist="38100" dir="2700000" algn="tl">
                    <a:srgbClr val="000000">
                      <a:alpha val="43137"/>
                    </a:srgbClr>
                  </a:outerShdw>
                </a:effectLst>
              </a:rPr>
              <a:t>סוגיות משלימות בהכרה בהכנסה</a:t>
            </a:r>
            <a:endParaRPr lang="en-US" b="1" dirty="0">
              <a:solidFill>
                <a:schemeClr val="tx2"/>
              </a:solidFill>
              <a:effectLst>
                <a:outerShdw blurRad="38100" dist="38100" dir="2700000" algn="tl">
                  <a:srgbClr val="000000">
                    <a:alpha val="43137"/>
                  </a:srgbClr>
                </a:outerShdw>
              </a:effectLst>
            </a:endParaRPr>
          </a:p>
        </p:txBody>
      </p:sp>
      <p:sp>
        <p:nvSpPr>
          <p:cNvPr id="18" name="Rectangle 13">
            <a:extLst>
              <a:ext uri="{FF2B5EF4-FFF2-40B4-BE49-F238E27FC236}">
                <a16:creationId xmlns:a16="http://schemas.microsoft.com/office/drawing/2014/main" id="{F2025BEB-E9C3-4898-9EB6-87C8F0429443}"/>
              </a:ext>
            </a:extLst>
          </p:cNvPr>
          <p:cNvSpPr/>
          <p:nvPr/>
        </p:nvSpPr>
        <p:spPr>
          <a:xfrm>
            <a:off x="520262" y="703179"/>
            <a:ext cx="5964517" cy="3416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מודול 1           </a:t>
            </a:r>
            <a:r>
              <a:rPr lang="he-IL" b="1" dirty="0">
                <a:solidFill>
                  <a:schemeClr val="tx2"/>
                </a:solidFill>
                <a:effectLst>
                  <a:outerShdw blurRad="38100" dist="38100" dir="2700000" algn="tl">
                    <a:srgbClr val="000000">
                      <a:alpha val="43137"/>
                    </a:srgbClr>
                  </a:outerShdw>
                </a:effectLst>
              </a:rPr>
              <a:t>מבוא להכרה בהכנסה</a:t>
            </a:r>
            <a:endParaRPr lang="en-US" b="1" dirty="0">
              <a:solidFill>
                <a:schemeClr val="tx2"/>
              </a:solidFill>
              <a:effectLst>
                <a:outerShdw blurRad="38100" dist="38100" dir="2700000" algn="tl">
                  <a:srgbClr val="000000">
                    <a:alpha val="43137"/>
                  </a:srgbClr>
                </a:outerShdw>
              </a:effectLst>
            </a:endParaRPr>
          </a:p>
        </p:txBody>
      </p:sp>
      <p:sp>
        <p:nvSpPr>
          <p:cNvPr id="21" name="Rectangle 13">
            <a:extLst>
              <a:ext uri="{FF2B5EF4-FFF2-40B4-BE49-F238E27FC236}">
                <a16:creationId xmlns:a16="http://schemas.microsoft.com/office/drawing/2014/main" id="{F2025BEB-E9C3-4898-9EB6-87C8F0429443}"/>
              </a:ext>
            </a:extLst>
          </p:cNvPr>
          <p:cNvSpPr/>
          <p:nvPr/>
        </p:nvSpPr>
        <p:spPr>
          <a:xfrm>
            <a:off x="520261" y="1230666"/>
            <a:ext cx="5964517" cy="34163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90000"/>
              </a:lnSpc>
              <a:spcAft>
                <a:spcPts val="600"/>
              </a:spcAft>
            </a:pPr>
            <a:r>
              <a:rPr lang="he-IL" altLang="he-IL" b="1" dirty="0">
                <a:solidFill>
                  <a:srgbClr val="28DAFD"/>
                </a:solidFill>
                <a:effectLst>
                  <a:outerShdw blurRad="38100" dist="38100" dir="2700000" algn="tl">
                    <a:srgbClr val="000000">
                      <a:alpha val="43137"/>
                    </a:srgbClr>
                  </a:outerShdw>
                </a:effectLst>
                <a:latin typeface="Arial"/>
                <a:cs typeface="Arial"/>
              </a:rPr>
              <a:t>מודול 2           </a:t>
            </a:r>
            <a:r>
              <a:rPr lang="he-IL" b="1" dirty="0">
                <a:solidFill>
                  <a:schemeClr val="tx2"/>
                </a:solidFill>
                <a:effectLst>
                  <a:outerShdw blurRad="38100" dist="38100" dir="2700000" algn="tl">
                    <a:srgbClr val="000000">
                      <a:alpha val="43137"/>
                    </a:srgbClr>
                  </a:outerShdw>
                </a:effectLst>
              </a:rPr>
              <a:t>המודל החשבונאי + זיהוי חוזה (שלב </a:t>
            </a:r>
            <a:r>
              <a:rPr lang="en-US" b="1" dirty="0">
                <a:solidFill>
                  <a:schemeClr val="tx2"/>
                </a:solidFill>
                <a:effectLst>
                  <a:outerShdw blurRad="38100" dist="38100" dir="2700000" algn="tl">
                    <a:srgbClr val="000000">
                      <a:alpha val="43137"/>
                    </a:srgbClr>
                  </a:outerShdw>
                </a:effectLst>
              </a:rPr>
              <a:t>I</a:t>
            </a:r>
            <a:r>
              <a:rPr lang="he-IL" b="1" dirty="0">
                <a:solidFill>
                  <a:schemeClr val="tx2"/>
                </a:solidFill>
                <a:effectLst>
                  <a:outerShdw blurRad="38100" dist="38100" dir="2700000" algn="tl">
                    <a:srgbClr val="000000">
                      <a:alpha val="43137"/>
                    </a:srgbClr>
                  </a:outerShdw>
                </a:effectLst>
              </a:rPr>
              <a:t>) </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9061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3532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א'</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287167" y="752449"/>
            <a:ext cx="6186510" cy="3148491"/>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בחוזה עם לקוח למתן זיכיון לעשר שנים.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הלקוח רשאי להשתמש בשם המסחרי של החברה ולמכור את מוצריה.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על אף שהחוזה לא דורש זאת, סביר לצפות שהחברה תבצע פעילויות המשפיעות באופן משמעותי על השם המסחרי, כגון ניתוח שינויים בהעדפות הצרכנים, ביצוע שיפורים במוצרים הנמכרים, אסטרטגיות תמחור, מסע פרסום וכדומה.</a:t>
            </a:r>
          </a:p>
          <a:p>
            <a:pPr marL="285750" indent="-285750" algn="just" rtl="1">
              <a:lnSpc>
                <a:spcPct val="107000"/>
              </a:lnSpc>
              <a:spcAft>
                <a:spcPts val="800"/>
              </a:spcAft>
              <a:buClr>
                <a:srgbClr val="28DAFD"/>
              </a:buClr>
              <a:buFont typeface="Wingdings" panose="05000000000000000000" pitchFamily="2" charset="2"/>
              <a:buChar cha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האם מדובר בזכות שימוש או בזכות גישה? </a:t>
            </a:r>
          </a:p>
        </p:txBody>
      </p:sp>
    </p:spTree>
    <p:custDataLst>
      <p:tags r:id="rId1"/>
    </p:custDataLst>
    <p:extLst>
      <p:ext uri="{BB962C8B-B14F-4D97-AF65-F5344CB8AC3E}">
        <p14:creationId xmlns:p14="http://schemas.microsoft.com/office/powerpoint/2010/main" val="3174820191"/>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26493" y="934021"/>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א' פתרון</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709006"/>
            <a:ext cx="6186510" cy="3762697"/>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פעילויות המשפיעות על הקניין הרוחני - הלקוח מצפה באופן סביר שהחברה תבצע פעילויות המשפיעות על השם המסחרי.</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חשיפה להשפעות – הפעילויות חושפות את הלקוח להשפעות חיוביות או שליליות.</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האם עובר נכס – על אף שהלקוח עשוי להפיק תועלת מהפעילויות, הן לא מעבירות ללקוח סחורה או שירות, משום שהן חלק מהבטחת החברה לספק זיכיון, והן משנות בפועל את הקניין הרוחני במהלך ביצוען.</a:t>
            </a:r>
          </a:p>
          <a:p>
            <a:pPr marL="285750" indent="-285750" algn="just" rtl="1">
              <a:lnSpc>
                <a:spcPct val="107000"/>
              </a:lnSpc>
              <a:spcAft>
                <a:spcPts val="800"/>
              </a:spcAft>
              <a:buClr>
                <a:srgbClr val="28DAFD"/>
              </a:buClr>
              <a:buFont typeface="Wingdings" panose="05000000000000000000" pitchFamily="2" charset="2"/>
              <a:buChar char="§"/>
            </a:pPr>
            <a:endParaRPr lang="en-US" dirty="0">
              <a:solidFill>
                <a:srgbClr val="142C49"/>
              </a:solidFill>
              <a:latin typeface="Calibri" panose="020F0502020204030204" pitchFamily="34" charset="0"/>
            </a:endParaRPr>
          </a:p>
          <a:p>
            <a:pPr algn="just" rtl="1">
              <a:lnSpc>
                <a:spcPct val="107000"/>
              </a:lnSpc>
              <a:spcAft>
                <a:spcPts val="800"/>
              </a:spcAft>
            </a:pPr>
            <a:r>
              <a:rPr lang="he-IL" dirty="0">
                <a:solidFill>
                  <a:srgbClr val="142C49"/>
                </a:solidFill>
                <a:latin typeface="Calibri" panose="020F0502020204030204" pitchFamily="34" charset="0"/>
              </a:rPr>
              <a:t>לכן, הבטחת החברה היא לספק </a:t>
            </a:r>
            <a:r>
              <a:rPr lang="he-IL" b="1" dirty="0">
                <a:solidFill>
                  <a:srgbClr val="142C49"/>
                </a:solidFill>
                <a:latin typeface="Calibri" panose="020F0502020204030204" pitchFamily="34" charset="0"/>
              </a:rPr>
              <a:t>זכות גישה </a:t>
            </a:r>
            <a:r>
              <a:rPr lang="he-IL" dirty="0">
                <a:solidFill>
                  <a:srgbClr val="142C49"/>
                </a:solidFill>
                <a:latin typeface="Calibri" panose="020F0502020204030204" pitchFamily="34" charset="0"/>
              </a:rPr>
              <a:t>לקניין הרוחני כפי שהוא קיים לאורך תקופת הזיכיון, ויש להכיר בהכנסה לאורך תקופה זו.</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317688991"/>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44624"/>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ב'</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287167" y="752449"/>
            <a:ext cx="6186510" cy="3259418"/>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בחוזה עם לקוח למתן זכויות יוצרים לשיר ידוע משנת 1975.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הלקוח הינו יצרן מזון, והוא רשאי להשתמש בשיר בפרסומות שלו בטלוויזיה, ברדיו ובאינטרנט, למשך שנתיים בישראל בלבד.</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בתמורה, הלקוח מבטיח לשלם 100 שקלים לחודש למשך שנתיים.</a:t>
            </a:r>
            <a:endParaRPr lang="en-US"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במקרה זה, החברה אינה נדרשת, והלקוח לא מצפה, שהחברה תבצע פעילויות המשפיעות על השיר.</a:t>
            </a:r>
          </a:p>
          <a:p>
            <a:pPr marL="285750" indent="-285750" algn="just" rtl="1">
              <a:lnSpc>
                <a:spcPct val="107000"/>
              </a:lnSpc>
              <a:spcAft>
                <a:spcPts val="800"/>
              </a:spcAft>
              <a:buClr>
                <a:srgbClr val="28DAFD"/>
              </a:buClr>
              <a:buFont typeface="Wingdings" panose="05000000000000000000" pitchFamily="2" charset="2"/>
              <a:buChar cha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האם מדובר בזכות שימוש או בזכות גישה? </a:t>
            </a:r>
          </a:p>
        </p:txBody>
      </p:sp>
    </p:spTree>
    <p:custDataLst>
      <p:tags r:id="rId1"/>
    </p:custDataLst>
    <p:extLst>
      <p:ext uri="{BB962C8B-B14F-4D97-AF65-F5344CB8AC3E}">
        <p14:creationId xmlns:p14="http://schemas.microsoft.com/office/powerpoint/2010/main" val="228568435"/>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738679" y="917791"/>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מובחן –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ב' פתרון</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709006"/>
            <a:ext cx="6186510" cy="1958165"/>
          </a:xfrm>
          <a:prstGeom prst="rect">
            <a:avLst/>
          </a:prstGeom>
        </p:spPr>
        <p:txBody>
          <a:bodyPr wrap="square">
            <a:spAutoFit/>
          </a:bodyPr>
          <a:lstStyle/>
          <a:p>
            <a:pPr algn="just" rtl="1">
              <a:lnSpc>
                <a:spcPct val="107000"/>
              </a:lnSpc>
              <a:spcAft>
                <a:spcPts val="800"/>
              </a:spcAft>
              <a:buClr>
                <a:srgbClr val="28DAFD"/>
              </a:buClr>
            </a:pPr>
            <a:r>
              <a:rPr lang="he-IL" dirty="0">
                <a:solidFill>
                  <a:srgbClr val="142C49"/>
                </a:solidFill>
                <a:latin typeface="Calibri" panose="020F0502020204030204" pitchFamily="34" charset="0"/>
              </a:rPr>
              <a:t>הבטחת החברה היא לספק זכות שימוש בקניין הרוחני כפי שהוא קיים במועד מתן זכויות היוצרים. כפועל יוצא, מחויבות הביצוע מקוימת בנקודת זמן, ויש להכיר במלוא ההכנסה במועד שבו השליטה על השיר מועברת ללקוח.</a:t>
            </a:r>
            <a:endParaRPr lang="en-US"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לאור תקופת הזמן שבין העברת השליטה על השיר לבין קבלת התשלום בגינו, יש ליישם את ההוראות בדבר רכיב מימון משמעותי.</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32487201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02946"/>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ג' </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26852" y="1687776"/>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10" name="מלבן 9"/>
          <p:cNvSpPr/>
          <p:nvPr/>
        </p:nvSpPr>
        <p:spPr>
          <a:xfrm>
            <a:off x="459683" y="948197"/>
            <a:ext cx="5942711" cy="3148491"/>
          </a:xfrm>
          <a:prstGeom prst="rect">
            <a:avLst/>
          </a:prstGeom>
        </p:spPr>
        <p:txBody>
          <a:bodyPr wrap="square">
            <a:spAutoFit/>
          </a:bodyPr>
          <a:lstStyle/>
          <a:p>
            <a:pPr marL="285750" indent="-285750" algn="just" rtl="1">
              <a:lnSpc>
                <a:spcPct val="107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קבוצת כדורסל מתקשרת בחוזה עם חברת אופנה למתן רישיון לשנתיים, המקנה זכות להשתמש בשם הקבוצה ובלוגו על ביגוד ומוצרים נלווים. </a:t>
            </a:r>
          </a:p>
          <a:p>
            <a:pPr marL="285750" indent="-285750" algn="just" rtl="1">
              <a:lnSpc>
                <a:spcPct val="107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יכולת הלקוח להפיק הטבות מהמותג תלויה בפעילויות הצפויות של הקבוצה (להשתתף במשחקים בהרכב תחרותי בתקופת הרישיון).</a:t>
            </a:r>
          </a:p>
          <a:p>
            <a:pPr marL="285750" indent="-285750" algn="just" rtl="1">
              <a:lnSpc>
                <a:spcPct val="107000"/>
              </a:lnSpc>
              <a:spcAft>
                <a:spcPts val="800"/>
              </a:spcAft>
              <a:buClr>
                <a:srgbClr val="28DAFD"/>
              </a:buClr>
              <a:buFont typeface="Arial" panose="020B0604020202020204" pitchFamily="34" charset="0"/>
              <a:buChar cha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האם מדובר בזכות שימוש או בזכות גישה? </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06780343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887531"/>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רישיון לקניין רוחני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ג' פתרון</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26852" y="1687776"/>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10" name="מלבן 9"/>
          <p:cNvSpPr/>
          <p:nvPr/>
        </p:nvSpPr>
        <p:spPr>
          <a:xfrm>
            <a:off x="335715" y="426862"/>
            <a:ext cx="6226409" cy="4539128"/>
          </a:xfrm>
          <a:prstGeom prst="rect">
            <a:avLst/>
          </a:prstGeom>
        </p:spPr>
        <p:txBody>
          <a:bodyPr wrap="square">
            <a:spAutoFit/>
          </a:bodyPr>
          <a:lstStyle/>
          <a:p>
            <a:pPr marL="285750" indent="-285750" algn="just" rtl="1">
              <a:lnSpc>
                <a:spcPct val="107000"/>
              </a:lnSpc>
              <a:spcAft>
                <a:spcPts val="800"/>
              </a:spcAft>
              <a:buClr>
                <a:srgbClr val="28DAFD"/>
              </a:buClr>
              <a:buFont typeface="Arial" panose="020B0604020202020204" pitchFamily="34" charset="0"/>
              <a:buChar char="•"/>
            </a:pPr>
            <a:r>
              <a:rPr lang="he-IL" b="1" dirty="0">
                <a:solidFill>
                  <a:srgbClr val="142C49"/>
                </a:solidFill>
                <a:latin typeface="Calibri" panose="020F0502020204030204" pitchFamily="34" charset="0"/>
              </a:rPr>
              <a:t>פעילויות המשפיעות על הקניין הרוחני </a:t>
            </a:r>
            <a:r>
              <a:rPr lang="he-IL" dirty="0">
                <a:solidFill>
                  <a:srgbClr val="142C49"/>
                </a:solidFill>
                <a:latin typeface="Calibri" panose="020F0502020204030204" pitchFamily="34" charset="0"/>
              </a:rPr>
              <a:t>– הלקוח מצפה באופן סביר שהחברה תבצע פעילויות המשפיעות על ערך המותג. </a:t>
            </a:r>
          </a:p>
          <a:p>
            <a:pPr marL="285750" indent="-285750" algn="just" rtl="1">
              <a:lnSpc>
                <a:spcPct val="107000"/>
              </a:lnSpc>
              <a:spcAft>
                <a:spcPts val="800"/>
              </a:spcAft>
              <a:buClr>
                <a:srgbClr val="28DAFD"/>
              </a:buClr>
              <a:buFont typeface="Arial" panose="020B0604020202020204" pitchFamily="34" charset="0"/>
              <a:buChar char="•"/>
            </a:pPr>
            <a:r>
              <a:rPr lang="he-IL" b="1" dirty="0">
                <a:solidFill>
                  <a:srgbClr val="142C49"/>
                </a:solidFill>
                <a:latin typeface="Calibri" panose="020F0502020204030204" pitchFamily="34" charset="0"/>
              </a:rPr>
              <a:t>חשיפה להשפעות </a:t>
            </a:r>
            <a:r>
              <a:rPr lang="he-IL" dirty="0">
                <a:solidFill>
                  <a:srgbClr val="142C49"/>
                </a:solidFill>
                <a:latin typeface="Calibri" panose="020F0502020204030204" pitchFamily="34" charset="0"/>
              </a:rPr>
              <a:t>– הפעילויות חושפות את הלקוח להשפעות חיוביות או שליליות.</a:t>
            </a:r>
          </a:p>
          <a:p>
            <a:pPr marL="285750" indent="-285750" algn="just" rtl="1">
              <a:lnSpc>
                <a:spcPct val="107000"/>
              </a:lnSpc>
              <a:spcAft>
                <a:spcPts val="800"/>
              </a:spcAft>
              <a:buClr>
                <a:srgbClr val="28DAFD"/>
              </a:buClr>
              <a:buFont typeface="Arial" panose="020B0604020202020204" pitchFamily="34" charset="0"/>
              <a:buChar char="•"/>
            </a:pPr>
            <a:r>
              <a:rPr lang="he-IL" b="1" dirty="0">
                <a:solidFill>
                  <a:srgbClr val="142C49"/>
                </a:solidFill>
                <a:latin typeface="Calibri" panose="020F0502020204030204" pitchFamily="34" charset="0"/>
              </a:rPr>
              <a:t>האם עובר נכס </a:t>
            </a:r>
            <a:r>
              <a:rPr lang="he-IL" dirty="0">
                <a:solidFill>
                  <a:srgbClr val="142C49"/>
                </a:solidFill>
                <a:latin typeface="Calibri" panose="020F0502020204030204" pitchFamily="34" charset="0"/>
              </a:rPr>
              <a:t>– על אף שהלקוח עשוי להפיק תועלת מהפעילויות, הן לא מעבירות ללקוח סחורה או שירות. </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לכן הבטחת החברה היא לספק זכות גישה למותג כפי שהוא קיים לאורך תקופת הרישיון ויש להכיר בהכנסה לאורך תקופה זו. </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מאידך, אילו היה מדובר במותג של קבוצת כדורסל שאינה פעילה, ואין לצפות שהיא תבצע פעילויות לתמיכה במותג בתקופת הרישיון, יש לסווג את הרישיון כזכות שימוש, ולהכיר בהכנסה בנקודת זמן.  </a:t>
            </a:r>
          </a:p>
        </p:txBody>
      </p:sp>
    </p:spTree>
    <p:custDataLst>
      <p:tags r:id="rId1"/>
    </p:custDataLst>
    <p:extLst>
      <p:ext uri="{BB962C8B-B14F-4D97-AF65-F5344CB8AC3E}">
        <p14:creationId xmlns:p14="http://schemas.microsoft.com/office/powerpoint/2010/main" val="3983327993"/>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740136" y="813235"/>
            <a:ext cx="3786188" cy="1131079"/>
          </a:xfrm>
          <a:prstGeom prst="rect">
            <a:avLst/>
          </a:prstGeom>
          <a:noFill/>
        </p:spPr>
        <p:txBody>
          <a:bodyPr wrap="square" rtlCol="0">
            <a:spAutoFit/>
          </a:bodyPr>
          <a:lstStyle/>
          <a:p>
            <a:pPr algn="ctr" rtl="1">
              <a:lnSpc>
                <a:spcPct val="90000"/>
              </a:lnSpc>
            </a:pPr>
            <a:r>
              <a:rPr lang="he-IL" altLang="he-IL" sz="2500" b="1">
                <a:solidFill>
                  <a:srgbClr val="28DAFD"/>
                </a:solidFill>
                <a:effectLst>
                  <a:outerShdw blurRad="38100" dist="38100" dir="2700000" algn="tl">
                    <a:srgbClr val="000000">
                      <a:alpha val="43137"/>
                    </a:srgbClr>
                  </a:outerShdw>
                </a:effectLst>
                <a:latin typeface="Arial"/>
                <a:cs typeface="Arial"/>
              </a:rPr>
              <a:t>רישיון </a:t>
            </a:r>
            <a:r>
              <a:rPr lang="he-IL" altLang="he-IL" sz="2500" b="1" dirty="0">
                <a:solidFill>
                  <a:srgbClr val="28DAFD"/>
                </a:solidFill>
                <a:effectLst>
                  <a:outerShdw blurRad="38100" dist="38100" dir="2700000" algn="tl">
                    <a:srgbClr val="000000">
                      <a:alpha val="43137"/>
                    </a:srgbClr>
                  </a:outerShdw>
                </a:effectLst>
                <a:latin typeface="Arial"/>
                <a:cs typeface="Arial"/>
              </a:rPr>
              <a:t>לקניין רוחני</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המחשה באמצעות</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דוגמאות</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9" name="Rectangle 13">
            <a:extLst>
              <a:ext uri="{FF2B5EF4-FFF2-40B4-BE49-F238E27FC236}">
                <a16:creationId xmlns:a16="http://schemas.microsoft.com/office/drawing/2014/main" id="{297AFD57-E08E-4374-8AAF-088F12FD6A38}"/>
              </a:ext>
            </a:extLst>
          </p:cNvPr>
          <p:cNvSpPr/>
          <p:nvPr/>
        </p:nvSpPr>
        <p:spPr>
          <a:xfrm>
            <a:off x="1113223" y="238250"/>
            <a:ext cx="4453845" cy="400110"/>
          </a:xfrm>
          <a:prstGeom prst="rect">
            <a:avLst/>
          </a:prstGeom>
          <a:solidFill>
            <a:schemeClr val="tx2">
              <a:lumMod val="20000"/>
              <a:lumOff val="80000"/>
            </a:schemeClr>
          </a:solidFill>
          <a:ln w="28575">
            <a:solidFill>
              <a:schemeClr val="tx2">
                <a:lumMod val="60000"/>
                <a:lumOff val="40000"/>
              </a:schemeClr>
            </a:solidFill>
          </a:ln>
        </p:spPr>
        <p:txBody>
          <a:bodyPr wrap="square">
            <a:spAutoFit/>
          </a:bodyPr>
          <a:lstStyle/>
          <a:p>
            <a:pPr algn="ctr" rtl="1"/>
            <a:r>
              <a:rPr lang="he-IL" sz="2000" b="1" dirty="0">
                <a:solidFill>
                  <a:schemeClr val="tx2"/>
                </a:solidFill>
              </a:rPr>
              <a:t>האם מדובר ברישיון מובחן? </a:t>
            </a:r>
            <a:endParaRPr lang="en-US" sz="2000" b="1" dirty="0">
              <a:solidFill>
                <a:schemeClr val="tx2"/>
              </a:solidFill>
            </a:endParaRPr>
          </a:p>
        </p:txBody>
      </p:sp>
      <p:sp>
        <p:nvSpPr>
          <p:cNvPr id="10" name="Arrow: Down 11">
            <a:extLst>
              <a:ext uri="{FF2B5EF4-FFF2-40B4-BE49-F238E27FC236}">
                <a16:creationId xmlns:a16="http://schemas.microsoft.com/office/drawing/2014/main" id="{7BBF4B2E-CFA4-43DC-A08C-A9074DB58E3F}"/>
              </a:ext>
            </a:extLst>
          </p:cNvPr>
          <p:cNvSpPr/>
          <p:nvPr/>
        </p:nvSpPr>
        <p:spPr>
          <a:xfrm rot="18900000">
            <a:off x="3955617" y="773618"/>
            <a:ext cx="355265" cy="845740"/>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11" name="Arrow: Down 12">
            <a:extLst>
              <a:ext uri="{FF2B5EF4-FFF2-40B4-BE49-F238E27FC236}">
                <a16:creationId xmlns:a16="http://schemas.microsoft.com/office/drawing/2014/main" id="{DA598B49-1F8F-4E1E-B755-EA8CEE1443A0}"/>
              </a:ext>
            </a:extLst>
          </p:cNvPr>
          <p:cNvSpPr/>
          <p:nvPr/>
        </p:nvSpPr>
        <p:spPr>
          <a:xfrm rot="2700000">
            <a:off x="2749396" y="766900"/>
            <a:ext cx="331152" cy="863599"/>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12" name="Rectangle 13">
            <a:extLst>
              <a:ext uri="{FF2B5EF4-FFF2-40B4-BE49-F238E27FC236}">
                <a16:creationId xmlns:a16="http://schemas.microsoft.com/office/drawing/2014/main" id="{29A288D6-7C21-4F98-A1D9-F18F871FC470}"/>
              </a:ext>
            </a:extLst>
          </p:cNvPr>
          <p:cNvSpPr/>
          <p:nvPr/>
        </p:nvSpPr>
        <p:spPr>
          <a:xfrm>
            <a:off x="5108027" y="3623898"/>
            <a:ext cx="1476915" cy="584775"/>
          </a:xfrm>
          <a:prstGeom prst="rect">
            <a:avLst/>
          </a:prstGeom>
          <a:solidFill>
            <a:schemeClr val="accent4">
              <a:lumMod val="20000"/>
              <a:lumOff val="80000"/>
            </a:schemeClr>
          </a:solidFill>
          <a:ln w="28575">
            <a:solidFill>
              <a:schemeClr val="tx2">
                <a:lumMod val="60000"/>
                <a:lumOff val="40000"/>
              </a:schemeClr>
            </a:solidFill>
          </a:ln>
        </p:spPr>
        <p:txBody>
          <a:bodyPr wrap="square">
            <a:spAutoFit/>
          </a:bodyPr>
          <a:lstStyle/>
          <a:p>
            <a:pPr algn="ctr" rtl="1"/>
            <a:r>
              <a:rPr lang="he-IL" altLang="he-IL" sz="1600" b="1" dirty="0">
                <a:solidFill>
                  <a:schemeClr val="tx2"/>
                </a:solidFill>
              </a:rPr>
              <a:t>הכרה בהכנסה לאורך זמן</a:t>
            </a:r>
            <a:endParaRPr lang="en-US" sz="1600" b="1" dirty="0">
              <a:solidFill>
                <a:schemeClr val="tx2"/>
              </a:solidFill>
            </a:endParaRPr>
          </a:p>
        </p:txBody>
      </p:sp>
      <p:sp>
        <p:nvSpPr>
          <p:cNvPr id="14" name="Rectangle 16">
            <a:extLst>
              <a:ext uri="{FF2B5EF4-FFF2-40B4-BE49-F238E27FC236}">
                <a16:creationId xmlns:a16="http://schemas.microsoft.com/office/drawing/2014/main" id="{65739D5A-C923-4E26-AA2C-D856569A749A}"/>
              </a:ext>
            </a:extLst>
          </p:cNvPr>
          <p:cNvSpPr/>
          <p:nvPr/>
        </p:nvSpPr>
        <p:spPr>
          <a:xfrm>
            <a:off x="4446384" y="894396"/>
            <a:ext cx="411859" cy="369332"/>
          </a:xfrm>
          <a:prstGeom prst="rect">
            <a:avLst/>
          </a:prstGeom>
          <a:ln w="28575">
            <a:noFill/>
          </a:ln>
        </p:spPr>
        <p:txBody>
          <a:bodyPr wrap="square">
            <a:spAutoFit/>
          </a:bodyPr>
          <a:lstStyle/>
          <a:p>
            <a:pPr rtl="1"/>
            <a:r>
              <a:rPr lang="he-IL" altLang="he-IL" b="1" dirty="0">
                <a:solidFill>
                  <a:schemeClr val="tx2"/>
                </a:solidFill>
              </a:rPr>
              <a:t>כן</a:t>
            </a:r>
            <a:r>
              <a:rPr lang="he-IL" altLang="he-IL" sz="1600" b="1" dirty="0">
                <a:solidFill>
                  <a:schemeClr val="tx2"/>
                </a:solidFill>
              </a:rPr>
              <a:t> </a:t>
            </a:r>
          </a:p>
        </p:txBody>
      </p:sp>
      <p:sp>
        <p:nvSpPr>
          <p:cNvPr id="15" name="Rectangle 17">
            <a:extLst>
              <a:ext uri="{FF2B5EF4-FFF2-40B4-BE49-F238E27FC236}">
                <a16:creationId xmlns:a16="http://schemas.microsoft.com/office/drawing/2014/main" id="{A3CE26B7-3712-4D3B-8E35-0479ED9C9716}"/>
              </a:ext>
            </a:extLst>
          </p:cNvPr>
          <p:cNvSpPr/>
          <p:nvPr/>
        </p:nvSpPr>
        <p:spPr>
          <a:xfrm>
            <a:off x="2293106" y="862561"/>
            <a:ext cx="497313" cy="369332"/>
          </a:xfrm>
          <a:prstGeom prst="rect">
            <a:avLst/>
          </a:prstGeom>
          <a:ln w="28575">
            <a:noFill/>
          </a:ln>
        </p:spPr>
        <p:txBody>
          <a:bodyPr wrap="square">
            <a:spAutoFit/>
          </a:bodyPr>
          <a:lstStyle/>
          <a:p>
            <a:pPr algn="r" rtl="1"/>
            <a:r>
              <a:rPr lang="he-IL" altLang="he-IL" b="1" dirty="0">
                <a:solidFill>
                  <a:schemeClr val="tx2"/>
                </a:solidFill>
              </a:rPr>
              <a:t>לא</a:t>
            </a:r>
            <a:endParaRPr lang="en-US" altLang="he-IL" b="1" dirty="0">
              <a:solidFill>
                <a:schemeClr val="tx2"/>
              </a:solidFill>
            </a:endParaRPr>
          </a:p>
        </p:txBody>
      </p:sp>
      <p:sp>
        <p:nvSpPr>
          <p:cNvPr id="17" name="Rectangle 13">
            <a:extLst>
              <a:ext uri="{FF2B5EF4-FFF2-40B4-BE49-F238E27FC236}">
                <a16:creationId xmlns:a16="http://schemas.microsoft.com/office/drawing/2014/main" id="{297AFD57-E08E-4374-8AAF-088F12FD6A38}"/>
              </a:ext>
            </a:extLst>
          </p:cNvPr>
          <p:cNvSpPr/>
          <p:nvPr/>
        </p:nvSpPr>
        <p:spPr>
          <a:xfrm>
            <a:off x="3711640" y="1652079"/>
            <a:ext cx="2430586" cy="830997"/>
          </a:xfrm>
          <a:prstGeom prst="rect">
            <a:avLst/>
          </a:prstGeom>
          <a:ln w="28575">
            <a:noFill/>
          </a:ln>
        </p:spPr>
        <p:txBody>
          <a:bodyPr wrap="square">
            <a:spAutoFit/>
          </a:bodyPr>
          <a:lstStyle/>
          <a:p>
            <a:pPr algn="ctr" rtl="1"/>
            <a:r>
              <a:rPr lang="he-IL" sz="1600" b="1" dirty="0">
                <a:solidFill>
                  <a:schemeClr val="tx2"/>
                </a:solidFill>
              </a:rPr>
              <a:t>האם הרישיון מספק זכות גישה </a:t>
            </a:r>
            <a:r>
              <a:rPr lang="he-IL" sz="1600" b="1" u="sng" dirty="0">
                <a:solidFill>
                  <a:schemeClr val="tx2"/>
                </a:solidFill>
              </a:rPr>
              <a:t>או</a:t>
            </a:r>
            <a:r>
              <a:rPr lang="he-IL" sz="1600" b="1" dirty="0">
                <a:solidFill>
                  <a:schemeClr val="tx2"/>
                </a:solidFill>
              </a:rPr>
              <a:t> זכות שימוש ("שגר ושכח") בקניין רוחני</a:t>
            </a:r>
            <a:r>
              <a:rPr lang="en-US" sz="1600" b="1" dirty="0">
                <a:solidFill>
                  <a:schemeClr val="tx2"/>
                </a:solidFill>
              </a:rPr>
              <a:t> </a:t>
            </a:r>
            <a:r>
              <a:rPr lang="he-IL" sz="1600" b="1" dirty="0">
                <a:solidFill>
                  <a:schemeClr val="tx2"/>
                </a:solidFill>
              </a:rPr>
              <a:t>? </a:t>
            </a:r>
            <a:endParaRPr lang="en-US" sz="1600" b="1" dirty="0">
              <a:solidFill>
                <a:schemeClr val="tx2"/>
              </a:solidFill>
            </a:endParaRPr>
          </a:p>
        </p:txBody>
      </p:sp>
      <p:sp>
        <p:nvSpPr>
          <p:cNvPr id="18" name="Rectangle 13">
            <a:extLst>
              <a:ext uri="{FF2B5EF4-FFF2-40B4-BE49-F238E27FC236}">
                <a16:creationId xmlns:a16="http://schemas.microsoft.com/office/drawing/2014/main" id="{297AFD57-E08E-4374-8AAF-088F12FD6A38}"/>
              </a:ext>
            </a:extLst>
          </p:cNvPr>
          <p:cNvSpPr/>
          <p:nvPr/>
        </p:nvSpPr>
        <p:spPr>
          <a:xfrm>
            <a:off x="696152" y="1725501"/>
            <a:ext cx="2430586" cy="830997"/>
          </a:xfrm>
          <a:prstGeom prst="rect">
            <a:avLst/>
          </a:prstGeom>
          <a:solidFill>
            <a:schemeClr val="accent4">
              <a:lumMod val="20000"/>
              <a:lumOff val="80000"/>
            </a:schemeClr>
          </a:solidFill>
          <a:ln w="28575">
            <a:solidFill>
              <a:schemeClr val="tx2">
                <a:lumMod val="40000"/>
                <a:lumOff val="60000"/>
              </a:schemeClr>
            </a:solidFill>
          </a:ln>
        </p:spPr>
        <p:txBody>
          <a:bodyPr wrap="square">
            <a:spAutoFit/>
          </a:bodyPr>
          <a:lstStyle/>
          <a:p>
            <a:pPr algn="ctr" rtl="1"/>
            <a:r>
              <a:rPr lang="he-IL" sz="1600" b="1" dirty="0">
                <a:solidFill>
                  <a:schemeClr val="tx2"/>
                </a:solidFill>
              </a:rPr>
              <a:t>יש לטפל בחוזה כמחויבות ביצוע אחת לפי הכללים הרגילים </a:t>
            </a:r>
            <a:endParaRPr lang="en-US" sz="1600" b="1" dirty="0">
              <a:solidFill>
                <a:schemeClr val="tx2"/>
              </a:solidFill>
            </a:endParaRPr>
          </a:p>
        </p:txBody>
      </p:sp>
      <p:sp>
        <p:nvSpPr>
          <p:cNvPr id="19" name="Arrow: Down 11">
            <a:extLst>
              <a:ext uri="{FF2B5EF4-FFF2-40B4-BE49-F238E27FC236}">
                <a16:creationId xmlns:a16="http://schemas.microsoft.com/office/drawing/2014/main" id="{7BBF4B2E-CFA4-43DC-A08C-A9074DB58E3F}"/>
              </a:ext>
            </a:extLst>
          </p:cNvPr>
          <p:cNvSpPr/>
          <p:nvPr/>
        </p:nvSpPr>
        <p:spPr>
          <a:xfrm rot="18900000">
            <a:off x="5371954" y="2493623"/>
            <a:ext cx="252393" cy="683540"/>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20" name="Arrow: Down 12">
            <a:extLst>
              <a:ext uri="{FF2B5EF4-FFF2-40B4-BE49-F238E27FC236}">
                <a16:creationId xmlns:a16="http://schemas.microsoft.com/office/drawing/2014/main" id="{DA598B49-1F8F-4E1E-B755-EA8CEE1443A0}"/>
              </a:ext>
            </a:extLst>
          </p:cNvPr>
          <p:cNvSpPr/>
          <p:nvPr/>
        </p:nvSpPr>
        <p:spPr>
          <a:xfrm rot="2700000">
            <a:off x="4342184" y="2510414"/>
            <a:ext cx="252393" cy="675633"/>
          </a:xfrm>
          <a:prstGeom prst="downArrow">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sz="1600" dirty="0"/>
          </a:p>
        </p:txBody>
      </p:sp>
      <p:sp>
        <p:nvSpPr>
          <p:cNvPr id="21" name="Rectangle 16">
            <a:extLst>
              <a:ext uri="{FF2B5EF4-FFF2-40B4-BE49-F238E27FC236}">
                <a16:creationId xmlns:a16="http://schemas.microsoft.com/office/drawing/2014/main" id="{65739D5A-C923-4E26-AA2C-D856569A749A}"/>
              </a:ext>
            </a:extLst>
          </p:cNvPr>
          <p:cNvSpPr/>
          <p:nvPr/>
        </p:nvSpPr>
        <p:spPr>
          <a:xfrm>
            <a:off x="5179375" y="3183542"/>
            <a:ext cx="1171617" cy="338554"/>
          </a:xfrm>
          <a:prstGeom prst="rect">
            <a:avLst/>
          </a:prstGeom>
          <a:ln w="28575">
            <a:noFill/>
          </a:ln>
        </p:spPr>
        <p:txBody>
          <a:bodyPr wrap="square">
            <a:spAutoFit/>
          </a:bodyPr>
          <a:lstStyle/>
          <a:p>
            <a:pPr algn="r" rtl="1"/>
            <a:r>
              <a:rPr lang="he-IL" altLang="he-IL" sz="1600" b="1" dirty="0">
                <a:solidFill>
                  <a:schemeClr val="tx2"/>
                </a:solidFill>
              </a:rPr>
              <a:t>זכות גישה</a:t>
            </a:r>
          </a:p>
        </p:txBody>
      </p:sp>
      <p:sp>
        <p:nvSpPr>
          <p:cNvPr id="22" name="Rectangle 16">
            <a:extLst>
              <a:ext uri="{FF2B5EF4-FFF2-40B4-BE49-F238E27FC236}">
                <a16:creationId xmlns:a16="http://schemas.microsoft.com/office/drawing/2014/main" id="{65739D5A-C923-4E26-AA2C-D856569A749A}"/>
              </a:ext>
            </a:extLst>
          </p:cNvPr>
          <p:cNvSpPr/>
          <p:nvPr/>
        </p:nvSpPr>
        <p:spPr>
          <a:xfrm>
            <a:off x="3318179" y="3183542"/>
            <a:ext cx="1171617" cy="338554"/>
          </a:xfrm>
          <a:prstGeom prst="rect">
            <a:avLst/>
          </a:prstGeom>
          <a:ln w="28575">
            <a:noFill/>
          </a:ln>
        </p:spPr>
        <p:txBody>
          <a:bodyPr wrap="square">
            <a:spAutoFit/>
          </a:bodyPr>
          <a:lstStyle/>
          <a:p>
            <a:pPr algn="r" rtl="1"/>
            <a:r>
              <a:rPr lang="he-IL" sz="1600" b="1" dirty="0">
                <a:solidFill>
                  <a:schemeClr val="tx2"/>
                </a:solidFill>
              </a:rPr>
              <a:t>זכות שימוש </a:t>
            </a:r>
          </a:p>
        </p:txBody>
      </p:sp>
      <p:sp>
        <p:nvSpPr>
          <p:cNvPr id="24" name="Rectangle 13">
            <a:extLst>
              <a:ext uri="{FF2B5EF4-FFF2-40B4-BE49-F238E27FC236}">
                <a16:creationId xmlns:a16="http://schemas.microsoft.com/office/drawing/2014/main" id="{29A288D6-7C21-4F98-A1D9-F18F871FC470}"/>
              </a:ext>
            </a:extLst>
          </p:cNvPr>
          <p:cNvSpPr/>
          <p:nvPr/>
        </p:nvSpPr>
        <p:spPr>
          <a:xfrm>
            <a:off x="3138671" y="3623897"/>
            <a:ext cx="1476915" cy="584775"/>
          </a:xfrm>
          <a:prstGeom prst="rect">
            <a:avLst/>
          </a:prstGeom>
          <a:solidFill>
            <a:schemeClr val="accent4">
              <a:lumMod val="20000"/>
              <a:lumOff val="80000"/>
            </a:schemeClr>
          </a:solidFill>
          <a:ln w="28575">
            <a:solidFill>
              <a:schemeClr val="tx2">
                <a:lumMod val="60000"/>
                <a:lumOff val="40000"/>
              </a:schemeClr>
            </a:solidFill>
          </a:ln>
        </p:spPr>
        <p:txBody>
          <a:bodyPr wrap="square">
            <a:spAutoFit/>
          </a:bodyPr>
          <a:lstStyle/>
          <a:p>
            <a:pPr algn="ctr" rtl="1"/>
            <a:r>
              <a:rPr lang="he-IL" altLang="he-IL" sz="1600" b="1" dirty="0">
                <a:solidFill>
                  <a:schemeClr val="tx2"/>
                </a:solidFill>
              </a:rPr>
              <a:t>הכרה בהכנסה בנקודת זמן</a:t>
            </a:r>
            <a:endParaRPr lang="en-US" sz="1600" b="1" dirty="0">
              <a:solidFill>
                <a:schemeClr val="tx2"/>
              </a:solidFill>
            </a:endParaRPr>
          </a:p>
        </p:txBody>
      </p:sp>
      <p:sp>
        <p:nvSpPr>
          <p:cNvPr id="2" name="Cloud 1">
            <a:extLst>
              <a:ext uri="{FF2B5EF4-FFF2-40B4-BE49-F238E27FC236}">
                <a16:creationId xmlns:a16="http://schemas.microsoft.com/office/drawing/2014/main" id="{ABEB6D76-80B0-4BE5-B9F2-0E8CD9171B81}"/>
              </a:ext>
            </a:extLst>
          </p:cNvPr>
          <p:cNvSpPr/>
          <p:nvPr/>
        </p:nvSpPr>
        <p:spPr>
          <a:xfrm>
            <a:off x="589048" y="2740252"/>
            <a:ext cx="2265685" cy="830997"/>
          </a:xfrm>
          <a:prstGeom prst="cloud">
            <a:avLst/>
          </a:prstGeom>
        </p:spPr>
        <p:style>
          <a:lnRef idx="1">
            <a:schemeClr val="accent1"/>
          </a:lnRef>
          <a:fillRef idx="3">
            <a:schemeClr val="accent1"/>
          </a:fillRef>
          <a:effectRef idx="2">
            <a:schemeClr val="accent1"/>
          </a:effectRef>
          <a:fontRef idx="minor">
            <a:schemeClr val="lt1"/>
          </a:fontRef>
        </p:style>
        <p:txBody>
          <a:bodyPr rtlCol="1" anchor="ctr"/>
          <a:lstStyle/>
          <a:p>
            <a:pPr algn="ctr"/>
            <a:r>
              <a:rPr lang="he-IL" dirty="0"/>
              <a:t>תוכנת אנטי וירוס</a:t>
            </a:r>
          </a:p>
        </p:txBody>
      </p:sp>
      <p:sp>
        <p:nvSpPr>
          <p:cNvPr id="39" name="TextBox 38">
            <a:extLst>
              <a:ext uri="{FF2B5EF4-FFF2-40B4-BE49-F238E27FC236}">
                <a16:creationId xmlns:a16="http://schemas.microsoft.com/office/drawing/2014/main" id="{101CA3CF-2999-4594-B2F9-1FEC8D327659}"/>
              </a:ext>
            </a:extLst>
          </p:cNvPr>
          <p:cNvSpPr txBox="1"/>
          <p:nvPr/>
        </p:nvSpPr>
        <p:spPr>
          <a:xfrm>
            <a:off x="332152" y="5227675"/>
            <a:ext cx="6252790" cy="584775"/>
          </a:xfrm>
          <a:prstGeom prst="rect">
            <a:avLst/>
          </a:prstGeom>
          <a:noFill/>
        </p:spPr>
        <p:txBody>
          <a:bodyPr wrap="square">
            <a:spAutoFit/>
          </a:bodyPr>
          <a:lstStyle/>
          <a:p>
            <a:pPr lvl="0" algn="just" rtl="1">
              <a:spcAft>
                <a:spcPts val="800"/>
              </a:spcAft>
            </a:pPr>
            <a:r>
              <a:rPr lang="he-IL" sz="1600" dirty="0">
                <a:solidFill>
                  <a:srgbClr val="142C49"/>
                </a:solidFill>
                <a:latin typeface="Calibri" panose="020F0502020204030204" pitchFamily="34" charset="0"/>
              </a:rPr>
              <a:t>(*) סביר להניח כי כאשר רשת </a:t>
            </a:r>
            <a:r>
              <a:rPr lang="he-IL" sz="1600" dirty="0" err="1">
                <a:solidFill>
                  <a:srgbClr val="142C49"/>
                </a:solidFill>
                <a:latin typeface="Calibri" panose="020F0502020204030204" pitchFamily="34" charset="0"/>
              </a:rPr>
              <a:t>קופיקס</a:t>
            </a:r>
            <a:r>
              <a:rPr lang="he-IL" sz="1600" dirty="0">
                <a:solidFill>
                  <a:srgbClr val="142C49"/>
                </a:solidFill>
                <a:latin typeface="Calibri" panose="020F0502020204030204" pitchFamily="34" charset="0"/>
              </a:rPr>
              <a:t> מעניקה זיכיונות לסניפים התנאים לקיומה של זכות גישה מתקיימים. </a:t>
            </a:r>
            <a:endParaRPr lang="en-US" sz="1600" dirty="0">
              <a:solidFill>
                <a:srgbClr val="142C49"/>
              </a:solidFill>
              <a:latin typeface="Calibri" panose="020F0502020204030204" pitchFamily="34" charset="0"/>
            </a:endParaRPr>
          </a:p>
        </p:txBody>
      </p:sp>
      <p:sp>
        <p:nvSpPr>
          <p:cNvPr id="40" name="Cloud 39">
            <a:extLst>
              <a:ext uri="{FF2B5EF4-FFF2-40B4-BE49-F238E27FC236}">
                <a16:creationId xmlns:a16="http://schemas.microsoft.com/office/drawing/2014/main" id="{AD0C9E88-80E0-44E5-8246-90DF568DE1BB}"/>
              </a:ext>
            </a:extLst>
          </p:cNvPr>
          <p:cNvSpPr/>
          <p:nvPr/>
        </p:nvSpPr>
        <p:spPr>
          <a:xfrm>
            <a:off x="2846813" y="4292285"/>
            <a:ext cx="1621567" cy="903846"/>
          </a:xfrm>
          <a:prstGeom prst="cloud">
            <a:avLst/>
          </a:prstGeom>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dirty="0"/>
          </a:p>
          <a:p>
            <a:pPr algn="r"/>
            <a:r>
              <a:rPr lang="he-IL" dirty="0"/>
              <a:t>תוכנת </a:t>
            </a:r>
            <a:r>
              <a:rPr lang="en-US" dirty="0"/>
              <a:t>Windows</a:t>
            </a:r>
            <a:endParaRPr lang="he-IL" dirty="0"/>
          </a:p>
          <a:p>
            <a:pPr algn="ctr"/>
            <a:endParaRPr lang="he-IL" dirty="0"/>
          </a:p>
        </p:txBody>
      </p:sp>
      <p:sp>
        <p:nvSpPr>
          <p:cNvPr id="41" name="Cloud 40">
            <a:extLst>
              <a:ext uri="{FF2B5EF4-FFF2-40B4-BE49-F238E27FC236}">
                <a16:creationId xmlns:a16="http://schemas.microsoft.com/office/drawing/2014/main" id="{BB8E14A7-37F8-4A86-A66C-D3DC66CD3EA9}"/>
              </a:ext>
            </a:extLst>
          </p:cNvPr>
          <p:cNvSpPr/>
          <p:nvPr/>
        </p:nvSpPr>
        <p:spPr>
          <a:xfrm>
            <a:off x="4841642" y="4357080"/>
            <a:ext cx="1776979" cy="774256"/>
          </a:xfrm>
          <a:prstGeom prst="cloud">
            <a:avLst/>
          </a:prstGeom>
        </p:spPr>
        <p:style>
          <a:lnRef idx="1">
            <a:schemeClr val="accent1"/>
          </a:lnRef>
          <a:fillRef idx="3">
            <a:schemeClr val="accent1"/>
          </a:fillRef>
          <a:effectRef idx="2">
            <a:schemeClr val="accent1"/>
          </a:effectRef>
          <a:fontRef idx="minor">
            <a:schemeClr val="lt1"/>
          </a:fontRef>
        </p:style>
        <p:txBody>
          <a:bodyPr rtlCol="1" anchor="ctr"/>
          <a:lstStyle/>
          <a:p>
            <a:pPr algn="ctr"/>
            <a:r>
              <a:rPr lang="he-IL" dirty="0" err="1"/>
              <a:t>קופיקס</a:t>
            </a:r>
            <a:r>
              <a:rPr lang="he-IL" dirty="0"/>
              <a:t> (*)</a:t>
            </a:r>
          </a:p>
        </p:txBody>
      </p:sp>
    </p:spTree>
    <p:custDataLst>
      <p:tags r:id="rId1"/>
    </p:custDataLst>
    <p:extLst>
      <p:ext uri="{BB962C8B-B14F-4D97-AF65-F5344CB8AC3E}">
        <p14:creationId xmlns:p14="http://schemas.microsoft.com/office/powerpoint/2010/main" val="343697392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851286"/>
            <a:ext cx="3786188" cy="1246495"/>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רישיון לקניין רוחני –</a:t>
            </a:r>
          </a:p>
          <a:p>
            <a:pPr algn="ctr" rtl="1"/>
            <a:r>
              <a:rPr lang="he-IL" sz="2500" b="1" dirty="0">
                <a:solidFill>
                  <a:schemeClr val="bg1"/>
                </a:solidFill>
                <a:effectLst>
                  <a:outerShdw blurRad="38100" dist="38100" dir="2700000" algn="tl">
                    <a:srgbClr val="000000">
                      <a:alpha val="43137"/>
                    </a:srgbClr>
                  </a:outerShdw>
                </a:effectLst>
                <a:latin typeface="Arial"/>
                <a:cs typeface="Arial"/>
              </a:rPr>
              <a:t>תמלוגים מבוססי </a:t>
            </a:r>
          </a:p>
          <a:p>
            <a:pPr algn="ctr" rtl="1"/>
            <a:r>
              <a:rPr lang="he-IL" sz="2500" b="1" dirty="0">
                <a:solidFill>
                  <a:schemeClr val="bg1"/>
                </a:solidFill>
                <a:effectLst>
                  <a:outerShdw blurRad="38100" dist="38100" dir="2700000" algn="tl">
                    <a:srgbClr val="000000">
                      <a:alpha val="43137"/>
                    </a:srgbClr>
                  </a:outerShdw>
                </a:effectLst>
                <a:latin typeface="Arial"/>
                <a:cs typeface="Arial"/>
              </a:rPr>
              <a:t>מכירות או שימוש</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2261840"/>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709006"/>
            <a:ext cx="6186510" cy="4458015"/>
          </a:xfrm>
          <a:prstGeom prst="rect">
            <a:avLst/>
          </a:prstGeom>
        </p:spPr>
        <p:txBody>
          <a:bodyPr wrap="square">
            <a:spAutoFit/>
          </a:bodyPr>
          <a:lstStyle/>
          <a:p>
            <a:pPr algn="just" rtl="1">
              <a:lnSpc>
                <a:spcPct val="107000"/>
              </a:lnSpc>
              <a:spcAft>
                <a:spcPts val="800"/>
              </a:spcAft>
              <a:buClr>
                <a:srgbClr val="28DAFD"/>
              </a:buClr>
            </a:pPr>
            <a:r>
              <a:rPr lang="he-IL" dirty="0">
                <a:solidFill>
                  <a:srgbClr val="142C49"/>
                </a:solidFill>
                <a:latin typeface="Calibri" panose="020F0502020204030204" pitchFamily="34" charset="0"/>
              </a:rPr>
              <a:t>לעיתים התמורה עבור הענקת רישיון לקניין רוחני מתקבלת בדרך של תמלוגים מבוססי מכירות או שימוש (תמורה משתנה). במקרים אלו:</a:t>
            </a:r>
          </a:p>
          <a:p>
            <a:pPr algn="just" rtl="1">
              <a:lnSpc>
                <a:spcPct val="107000"/>
              </a:lnSpc>
              <a:spcAft>
                <a:spcPts val="800"/>
              </a:spcAft>
              <a:buClr>
                <a:srgbClr val="28DAFD"/>
              </a:buClr>
            </a:pPr>
            <a:endParaRPr lang="en-US" dirty="0">
              <a:solidFill>
                <a:srgbClr val="142C49"/>
              </a:solidFill>
              <a:latin typeface="Calibri" panose="020F0502020204030204" pitchFamily="34" charset="0"/>
            </a:endParaRPr>
          </a:p>
          <a:p>
            <a:pPr marL="342900" lvl="0" indent="-342900" algn="just" rtl="1">
              <a:lnSpc>
                <a:spcPct val="107000"/>
              </a:lnSpc>
              <a:spcAft>
                <a:spcPts val="800"/>
              </a:spcAft>
              <a:buClr>
                <a:srgbClr val="28DAFD"/>
              </a:buClr>
              <a:buFont typeface="+mj-cs"/>
              <a:buAutoNum type="hebrew2Minus"/>
            </a:pPr>
            <a:r>
              <a:rPr lang="he-IL" dirty="0">
                <a:solidFill>
                  <a:srgbClr val="142C49"/>
                </a:solidFill>
                <a:latin typeface="Calibri" panose="020F0502020204030204" pitchFamily="34" charset="0"/>
              </a:rPr>
              <a:t>כאשר התמלוגים מתייחסים רק (או בעיקר) לרישיון של קניין רוחני, יש להכיר בהכנסות מהתמלוגים לפי המאוחר מבין: ביצוע המכירה או השימוש על ידי הלקוח, או קיום (מלא או חלקי) של מחויבות הביצוע שאליה הוקצו התמלוגים.</a:t>
            </a:r>
          </a:p>
          <a:p>
            <a:pPr marL="342900" lvl="0" indent="-342900" algn="just" rtl="1">
              <a:lnSpc>
                <a:spcPct val="107000"/>
              </a:lnSpc>
              <a:spcAft>
                <a:spcPts val="800"/>
              </a:spcAft>
              <a:buClr>
                <a:srgbClr val="28DAFD"/>
              </a:buClr>
              <a:buFont typeface="+mj-cs"/>
              <a:buAutoNum type="hebrew2Minus"/>
            </a:pPr>
            <a:r>
              <a:rPr lang="he-IL" dirty="0">
                <a:solidFill>
                  <a:srgbClr val="142C49"/>
                </a:solidFill>
                <a:latin typeface="Calibri" panose="020F0502020204030204" pitchFamily="34" charset="0"/>
              </a:rPr>
              <a:t>כאשר התמלוגים מתייחסים לפריטים נוספים, יש להכיר במלוא ההכנסות מהתמלוגים לפי הכללים הרגילים של תמורה משתנה.</a:t>
            </a:r>
            <a:endParaRPr lang="en-US" dirty="0">
              <a:solidFill>
                <a:srgbClr val="142C49"/>
              </a:solidFill>
              <a:latin typeface="Calibri" panose="020F0502020204030204" pitchFamily="34" charset="0"/>
            </a:endParaRP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המשמעות הינה, שגם כאשר הרישיון מעניק זכות שימוש בקניין הרוחני, אין להכיר בהכנסה בנקודת זמן כאשר התמורה מתקבלת בדרך של תמלוגים מבוססי מכירות או שימוש.</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53553706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851286"/>
            <a:ext cx="3786188" cy="1246495"/>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רישיון לקניין רוחני –</a:t>
            </a:r>
          </a:p>
          <a:p>
            <a:pPr algn="ctr" rtl="1"/>
            <a:r>
              <a:rPr lang="he-IL" sz="2500" b="1" dirty="0">
                <a:solidFill>
                  <a:schemeClr val="bg1"/>
                </a:solidFill>
                <a:effectLst>
                  <a:outerShdw blurRad="38100" dist="38100" dir="2700000" algn="tl">
                    <a:srgbClr val="000000">
                      <a:alpha val="43137"/>
                    </a:srgbClr>
                  </a:outerShdw>
                </a:effectLst>
                <a:latin typeface="Arial"/>
                <a:cs typeface="Arial"/>
              </a:rPr>
              <a:t>תמלוגים מבוססי </a:t>
            </a:r>
          </a:p>
          <a:p>
            <a:pPr algn="ctr" rtl="1"/>
            <a:r>
              <a:rPr lang="he-IL" sz="2500" b="1" dirty="0">
                <a:solidFill>
                  <a:schemeClr val="bg1"/>
                </a:solidFill>
                <a:effectLst>
                  <a:outerShdw blurRad="38100" dist="38100" dir="2700000" algn="tl">
                    <a:srgbClr val="000000">
                      <a:alpha val="43137"/>
                    </a:srgbClr>
                  </a:outerShdw>
                </a:effectLst>
                <a:latin typeface="Arial"/>
                <a:cs typeface="Arial"/>
              </a:rPr>
              <a:t>מכירות או שימוש</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2261840"/>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270930" y="851286"/>
            <a:ext cx="6186510" cy="2742417"/>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בחוזה עם לקוח למתן זכויות להקרנת סרט בבתי קולנוע למשך שישה שבועות.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החברה מבטיחה לבצע מסע פרסום לסרט, שצפוי להשפיע על מכירת הכרטיסים. בתמורה, הלקוח מבטיח לשלם לחברה 20% ממחזור המכירות.</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מהו מועד ההכרה בהכנסה? </a:t>
            </a:r>
          </a:p>
          <a:p>
            <a:pPr algn="just" rtl="1">
              <a:lnSpc>
                <a:spcPct val="107000"/>
              </a:lnSpc>
              <a:spcAft>
                <a:spcPts val="800"/>
              </a:spcAft>
              <a:buClr>
                <a:srgbClr val="28DAFD"/>
              </a:buClr>
            </a:pPr>
            <a:endParaRPr lang="en-US" sz="1050" dirty="0">
              <a:solidFill>
                <a:srgbClr val="142C49"/>
              </a:solidFill>
              <a:latin typeface="Calibri" panose="020F0502020204030204" pitchFamily="34" charset="0"/>
            </a:endParaRPr>
          </a:p>
        </p:txBody>
      </p:sp>
      <p:sp>
        <p:nvSpPr>
          <p:cNvPr id="9" name="מלבן 8"/>
          <p:cNvSpPr/>
          <p:nvPr/>
        </p:nvSpPr>
        <p:spPr>
          <a:xfrm>
            <a:off x="7021808" y="2946144"/>
            <a:ext cx="3085051" cy="456535"/>
          </a:xfrm>
          <a:prstGeom prst="rect">
            <a:avLst/>
          </a:prstGeom>
        </p:spPr>
        <p:txBody>
          <a:bodyPr wrap="square">
            <a:spAutoFit/>
          </a:bodyPr>
          <a:lstStyle/>
          <a:p>
            <a:pPr algn="ctr" rtl="1">
              <a:lnSpc>
                <a:spcPct val="150000"/>
              </a:lnSpc>
            </a:pPr>
            <a:r>
              <a:rPr lang="he-IL" b="1" dirty="0">
                <a:solidFill>
                  <a:schemeClr val="bg1">
                    <a:lumMod val="95000"/>
                  </a:schemeClr>
                </a:solidFill>
                <a:latin typeface="Calibri" panose="020F0502020204030204" pitchFamily="34" charset="0"/>
              </a:rPr>
              <a:t>דוגמא</a:t>
            </a:r>
          </a:p>
        </p:txBody>
      </p:sp>
    </p:spTree>
    <p:custDataLst>
      <p:tags r:id="rId1"/>
    </p:custDataLst>
    <p:extLst>
      <p:ext uri="{BB962C8B-B14F-4D97-AF65-F5344CB8AC3E}">
        <p14:creationId xmlns:p14="http://schemas.microsoft.com/office/powerpoint/2010/main" val="529799267"/>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851286"/>
            <a:ext cx="3786188" cy="1246495"/>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רישיון לקניין רוחני –</a:t>
            </a:r>
          </a:p>
          <a:p>
            <a:pPr algn="ctr" rtl="1"/>
            <a:r>
              <a:rPr lang="he-IL" sz="2500" b="1" dirty="0">
                <a:solidFill>
                  <a:schemeClr val="bg1"/>
                </a:solidFill>
                <a:effectLst>
                  <a:outerShdw blurRad="38100" dist="38100" dir="2700000" algn="tl">
                    <a:srgbClr val="000000">
                      <a:alpha val="43137"/>
                    </a:srgbClr>
                  </a:outerShdw>
                </a:effectLst>
                <a:latin typeface="Arial"/>
                <a:cs typeface="Arial"/>
              </a:rPr>
              <a:t>תמלוגים מבוססי </a:t>
            </a:r>
          </a:p>
          <a:p>
            <a:pPr algn="ctr" rtl="1"/>
            <a:r>
              <a:rPr lang="he-IL" sz="2500" b="1" dirty="0">
                <a:solidFill>
                  <a:schemeClr val="bg1"/>
                </a:solidFill>
                <a:effectLst>
                  <a:outerShdw blurRad="38100" dist="38100" dir="2700000" algn="tl">
                    <a:srgbClr val="000000">
                      <a:alpha val="43137"/>
                    </a:srgbClr>
                  </a:outerShdw>
                </a:effectLst>
                <a:latin typeface="Arial"/>
                <a:cs typeface="Arial"/>
              </a:rPr>
              <a:t>מכירות או שימוש</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2261840"/>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458356"/>
            <a:ext cx="6186510" cy="4044120"/>
          </a:xfrm>
          <a:prstGeom prst="rect">
            <a:avLst/>
          </a:prstGeom>
        </p:spPr>
        <p:txBody>
          <a:bodyPr wrap="square">
            <a:spAutoFit/>
          </a:bodyPr>
          <a:lstStyle/>
          <a:p>
            <a:pPr algn="just" rtl="1">
              <a:lnSpc>
                <a:spcPct val="107000"/>
              </a:lnSpc>
              <a:spcAft>
                <a:spcPts val="800"/>
              </a:spcAft>
              <a:buClr>
                <a:srgbClr val="28DAFD"/>
              </a:buClr>
            </a:pPr>
            <a:r>
              <a:rPr lang="he-IL" dirty="0">
                <a:solidFill>
                  <a:srgbClr val="142C49"/>
                </a:solidFill>
                <a:latin typeface="Calibri" panose="020F0502020204030204" pitchFamily="34" charset="0"/>
              </a:rPr>
              <a:t>במקרה זה, מסע הפרסום לא צפוי לשנות את הצורה (העיצוב או התוכן) או את הפונקציונליות של הסרט, אלא את ערכו. לכן, הבטחת החברה היא לספק זכות שימוש בקניין הרוחני כפי שהוא קיים במועד העברת הזכויות להקרנת הסרט. כפועל יוצא, מחויבות הביצוע מקוימת בנקודת זמן.</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עם זאת, מכיוון שמדובר בתמלוגים מבוססי מכירות בגין רישיון לקניין רוחני, אין להכיר בהכנסה במועד העברת הזכויות, אלא במקביל למכירת הכרטיסים ולפי שיעור התמלוגים.</a:t>
            </a:r>
          </a:p>
          <a:p>
            <a:pPr algn="just" rtl="1">
              <a:lnSpc>
                <a:spcPct val="107000"/>
              </a:lnSpc>
              <a:spcAft>
                <a:spcPts val="800"/>
              </a:spcAft>
              <a:buClr>
                <a:srgbClr val="28DAFD"/>
              </a:buClr>
            </a:pPr>
            <a:endParaRPr lang="en-US"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אם נניח שהתמורה </a:t>
            </a:r>
            <a:r>
              <a:rPr lang="he-IL" dirty="0" err="1">
                <a:solidFill>
                  <a:srgbClr val="142C49"/>
                </a:solidFill>
                <a:latin typeface="Calibri" panose="020F0502020204030204" pitchFamily="34" charset="0"/>
              </a:rPr>
              <a:t>היתה</a:t>
            </a:r>
            <a:r>
              <a:rPr lang="he-IL" dirty="0">
                <a:solidFill>
                  <a:srgbClr val="142C49"/>
                </a:solidFill>
                <a:latin typeface="Calibri" panose="020F0502020204030204" pitchFamily="34" charset="0"/>
              </a:rPr>
              <a:t> כוללת סכום מינימום, היה נדרש להכיר בהכנסה בסכום זה במועד העברת הזכויות.</a:t>
            </a:r>
            <a:endParaRPr lang="en-US" dirty="0">
              <a:solidFill>
                <a:srgbClr val="142C49"/>
              </a:solidFill>
              <a:latin typeface="Calibri" panose="020F0502020204030204" pitchFamily="34" charset="0"/>
            </a:endParaRPr>
          </a:p>
        </p:txBody>
      </p:sp>
      <p:sp>
        <p:nvSpPr>
          <p:cNvPr id="9" name="מלבן 8"/>
          <p:cNvSpPr/>
          <p:nvPr/>
        </p:nvSpPr>
        <p:spPr>
          <a:xfrm>
            <a:off x="7021808" y="2946144"/>
            <a:ext cx="3085051" cy="456535"/>
          </a:xfrm>
          <a:prstGeom prst="rect">
            <a:avLst/>
          </a:prstGeom>
        </p:spPr>
        <p:txBody>
          <a:bodyPr wrap="square">
            <a:spAutoFit/>
          </a:bodyPr>
          <a:lstStyle/>
          <a:p>
            <a:pPr algn="ctr" rtl="1">
              <a:lnSpc>
                <a:spcPct val="150000"/>
              </a:lnSpc>
            </a:pPr>
            <a:r>
              <a:rPr lang="he-IL" b="1" dirty="0">
                <a:solidFill>
                  <a:schemeClr val="bg1">
                    <a:lumMod val="95000"/>
                  </a:schemeClr>
                </a:solidFill>
                <a:latin typeface="Calibri" panose="020F0502020204030204" pitchFamily="34" charset="0"/>
              </a:rPr>
              <a:t>פתרון דוגמא</a:t>
            </a:r>
          </a:p>
        </p:txBody>
      </p:sp>
    </p:spTree>
    <p:custDataLst>
      <p:tags r:id="rId1"/>
    </p:custDataLst>
    <p:extLst>
      <p:ext uri="{BB962C8B-B14F-4D97-AF65-F5344CB8AC3E}">
        <p14:creationId xmlns:p14="http://schemas.microsoft.com/office/powerpoint/2010/main" val="795160806"/>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342009" y="175"/>
            <a:ext cx="4100566" cy="6115049"/>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pic>
        <p:nvPicPr>
          <p:cNvPr id="17" name="Picture 16" descr="entrepreneur-593357.jpg"/>
          <p:cNvPicPr>
            <a:picLocks noChangeAspect="1"/>
          </p:cNvPicPr>
          <p:nvPr/>
        </p:nvPicPr>
        <p:blipFill rotWithShape="1">
          <a:blip r:embed="rId2">
            <a:alphaModFix amt="50000"/>
            <a:extLst>
              <a:ext uri="{28A0092B-C50C-407E-A947-70E740481C1C}">
                <a14:useLocalDpi xmlns:a14="http://schemas.microsoft.com/office/drawing/2010/main" val="0"/>
              </a:ext>
            </a:extLst>
          </a:blip>
          <a:srcRect l="27521" r="31497"/>
          <a:stretch/>
        </p:blipFill>
        <p:spPr>
          <a:xfrm>
            <a:off x="6342009" y="0"/>
            <a:ext cx="4100566" cy="6116638"/>
          </a:xfrm>
          <a:prstGeom prst="rect">
            <a:avLst/>
          </a:prstGeom>
        </p:spPr>
      </p:pic>
      <p:cxnSp>
        <p:nvCxnSpPr>
          <p:cNvPr id="19" name="Straight Connector 18"/>
          <p:cNvCxnSpPr>
            <a:cxnSpLocks/>
          </p:cNvCxnSpPr>
          <p:nvPr/>
        </p:nvCxnSpPr>
        <p:spPr>
          <a:xfrm>
            <a:off x="7301810" y="2066738"/>
            <a:ext cx="1871365" cy="97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a:off x="7301810" y="1257583"/>
            <a:ext cx="1871365" cy="97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59106" y="1285831"/>
            <a:ext cx="2956772" cy="757130"/>
          </a:xfrm>
          <a:prstGeom prst="rect">
            <a:avLst/>
          </a:prstGeom>
          <a:noFill/>
        </p:spPr>
        <p:txBody>
          <a:bodyPr wrap="square" rtlCol="0">
            <a:spAutoFit/>
          </a:bodyPr>
          <a:lstStyle/>
          <a:p>
            <a:pPr algn="ctr" rtl="1">
              <a:lnSpc>
                <a:spcPct val="90000"/>
              </a:lnSpc>
            </a:pPr>
            <a:r>
              <a:rPr lang="he-IL" altLang="he-IL" sz="2400" b="1" dirty="0">
                <a:solidFill>
                  <a:srgbClr val="28DAFD"/>
                </a:solidFill>
                <a:effectLst>
                  <a:outerShdw blurRad="38100" dist="38100" dir="2700000" algn="tl">
                    <a:srgbClr val="000000">
                      <a:alpha val="43137"/>
                    </a:srgbClr>
                  </a:outerShdw>
                </a:effectLst>
                <a:latin typeface="Arial"/>
                <a:cs typeface="Arial"/>
              </a:rPr>
              <a:t>סוגיות מתקדמות</a:t>
            </a:r>
          </a:p>
          <a:p>
            <a:pPr algn="ctr" rtl="1">
              <a:lnSpc>
                <a:spcPct val="90000"/>
              </a:lnSpc>
            </a:pPr>
            <a:r>
              <a:rPr lang="he-IL" altLang="he-IL" sz="2400" b="1" dirty="0">
                <a:solidFill>
                  <a:schemeClr val="bg1"/>
                </a:solidFill>
                <a:effectLst>
                  <a:outerShdw blurRad="38100" dist="38100" dir="2700000" algn="tl">
                    <a:srgbClr val="000000">
                      <a:alpha val="43137"/>
                    </a:srgbClr>
                  </a:outerShdw>
                </a:effectLst>
                <a:latin typeface="Arial"/>
                <a:cs typeface="Arial"/>
              </a:rPr>
              <a:t>הכרה בהכנסה</a:t>
            </a:r>
          </a:p>
        </p:txBody>
      </p:sp>
      <p:sp>
        <p:nvSpPr>
          <p:cNvPr id="34" name="Rectangle 13"/>
          <p:cNvSpPr/>
          <p:nvPr/>
        </p:nvSpPr>
        <p:spPr>
          <a:xfrm>
            <a:off x="1270262" y="1309689"/>
            <a:ext cx="4767693" cy="3139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1	</a:t>
            </a:r>
            <a:r>
              <a:rPr lang="he-IL" sz="1600" b="1" dirty="0">
                <a:solidFill>
                  <a:schemeClr val="tx2"/>
                </a:solidFill>
              </a:rPr>
              <a:t>תמורה שיש לשלם ללקוח</a:t>
            </a:r>
            <a:endParaRPr lang="en-US" sz="1600" b="1" dirty="0">
              <a:solidFill>
                <a:schemeClr val="tx2"/>
              </a:solidFill>
            </a:endParaRPr>
          </a:p>
        </p:txBody>
      </p:sp>
      <p:sp>
        <p:nvSpPr>
          <p:cNvPr id="35" name="Rectangle 13"/>
          <p:cNvSpPr/>
          <p:nvPr/>
        </p:nvSpPr>
        <p:spPr>
          <a:xfrm>
            <a:off x="1270261" y="2389238"/>
            <a:ext cx="4767693" cy="313932"/>
          </a:xfrm>
          <a:prstGeom prst="rect">
            <a:avLst/>
          </a:prstGeom>
        </p:spPr>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3	</a:t>
            </a:r>
            <a:r>
              <a:rPr lang="he-IL" sz="1600" b="1" dirty="0">
                <a:solidFill>
                  <a:schemeClr val="tx2"/>
                </a:solidFill>
              </a:rPr>
              <a:t>תיקון חוזה</a:t>
            </a:r>
            <a:endParaRPr lang="en-US" sz="1600" b="1" dirty="0">
              <a:solidFill>
                <a:schemeClr val="tx2"/>
              </a:solidFill>
            </a:endParaRPr>
          </a:p>
        </p:txBody>
      </p:sp>
      <p:sp>
        <p:nvSpPr>
          <p:cNvPr id="36" name="Rectangle 13"/>
          <p:cNvSpPr/>
          <p:nvPr/>
        </p:nvSpPr>
        <p:spPr>
          <a:xfrm>
            <a:off x="1270262" y="1857209"/>
            <a:ext cx="4767693" cy="313932"/>
          </a:xfrm>
          <a:prstGeom prst="rect">
            <a:avLst/>
          </a:prstGeom>
        </p:spPr>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2	</a:t>
            </a:r>
            <a:r>
              <a:rPr lang="he-IL" sz="1600" b="1" dirty="0">
                <a:solidFill>
                  <a:schemeClr val="tx2"/>
                </a:solidFill>
              </a:rPr>
              <a:t>רישיון לקניין רוחני</a:t>
            </a:r>
            <a:endParaRPr lang="en-US" sz="1600" b="1" dirty="0">
              <a:solidFill>
                <a:schemeClr val="tx2"/>
              </a:solidFill>
            </a:endParaRPr>
          </a:p>
        </p:txBody>
      </p:sp>
      <p:sp>
        <p:nvSpPr>
          <p:cNvPr id="10" name="Rectangle 9">
            <a:extLst>
              <a:ext uri="{FF2B5EF4-FFF2-40B4-BE49-F238E27FC236}">
                <a16:creationId xmlns:a16="http://schemas.microsoft.com/office/drawing/2014/main" id="{E9956AA3-18C4-46EB-99E8-FACAF4E13AE7}"/>
              </a:ext>
            </a:extLst>
          </p:cNvPr>
          <p:cNvSpPr/>
          <p:nvPr/>
        </p:nvSpPr>
        <p:spPr>
          <a:xfrm>
            <a:off x="8070015" y="5710751"/>
            <a:ext cx="1169155" cy="276999"/>
          </a:xfrm>
          <a:prstGeom prst="rect">
            <a:avLst/>
          </a:prstGeom>
        </p:spPr>
        <p:txBody>
          <a:bodyPr wrap="squar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Tree>
    <p:extLst>
      <p:ext uri="{BB962C8B-B14F-4D97-AF65-F5344CB8AC3E}">
        <p14:creationId xmlns:p14="http://schemas.microsoft.com/office/powerpoint/2010/main" val="1952321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342009" y="175"/>
            <a:ext cx="4100566" cy="6115049"/>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6"/>
          </a:p>
        </p:txBody>
      </p:sp>
      <p:pic>
        <p:nvPicPr>
          <p:cNvPr id="17" name="Picture 16" descr="entrepreneur-593357.jpg"/>
          <p:cNvPicPr>
            <a:picLocks noChangeAspect="1"/>
          </p:cNvPicPr>
          <p:nvPr/>
        </p:nvPicPr>
        <p:blipFill rotWithShape="1">
          <a:blip r:embed="rId2">
            <a:alphaModFix amt="50000"/>
            <a:extLst>
              <a:ext uri="{28A0092B-C50C-407E-A947-70E740481C1C}">
                <a14:useLocalDpi xmlns:a14="http://schemas.microsoft.com/office/drawing/2010/main" val="0"/>
              </a:ext>
            </a:extLst>
          </a:blip>
          <a:srcRect l="27521" r="31497"/>
          <a:stretch/>
        </p:blipFill>
        <p:spPr>
          <a:xfrm>
            <a:off x="6342008" y="-1414"/>
            <a:ext cx="4100566" cy="6116638"/>
          </a:xfrm>
          <a:prstGeom prst="rect">
            <a:avLst/>
          </a:prstGeom>
        </p:spPr>
      </p:pic>
      <p:cxnSp>
        <p:nvCxnSpPr>
          <p:cNvPr id="19" name="Straight Connector 18"/>
          <p:cNvCxnSpPr>
            <a:cxnSpLocks/>
          </p:cNvCxnSpPr>
          <p:nvPr/>
        </p:nvCxnSpPr>
        <p:spPr>
          <a:xfrm>
            <a:off x="7669750" y="2082935"/>
            <a:ext cx="1871365" cy="97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a:off x="7669749" y="1273945"/>
            <a:ext cx="1871365" cy="97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76206" y="1301489"/>
            <a:ext cx="2956772" cy="757130"/>
          </a:xfrm>
          <a:prstGeom prst="rect">
            <a:avLst/>
          </a:prstGeom>
          <a:noFill/>
        </p:spPr>
        <p:txBody>
          <a:bodyPr wrap="square" rtlCol="0">
            <a:spAutoFit/>
          </a:bodyPr>
          <a:lstStyle/>
          <a:p>
            <a:pPr algn="ctr" rtl="1">
              <a:lnSpc>
                <a:spcPct val="90000"/>
              </a:lnSpc>
            </a:pPr>
            <a:r>
              <a:rPr lang="he-IL" altLang="he-IL" sz="2400" b="1" dirty="0">
                <a:solidFill>
                  <a:srgbClr val="28DAFD"/>
                </a:solidFill>
                <a:effectLst>
                  <a:outerShdw blurRad="38100" dist="38100" dir="2700000" algn="tl">
                    <a:srgbClr val="000000">
                      <a:alpha val="43137"/>
                    </a:srgbClr>
                  </a:outerShdw>
                </a:effectLst>
                <a:latin typeface="Arial"/>
                <a:cs typeface="Arial"/>
              </a:rPr>
              <a:t>סוגיות מתקדמות</a:t>
            </a:r>
          </a:p>
          <a:p>
            <a:pPr algn="ctr" rtl="1">
              <a:lnSpc>
                <a:spcPct val="90000"/>
              </a:lnSpc>
            </a:pPr>
            <a:r>
              <a:rPr lang="he-IL" altLang="he-IL" sz="2400" b="1" dirty="0">
                <a:solidFill>
                  <a:schemeClr val="bg1"/>
                </a:solidFill>
                <a:effectLst>
                  <a:outerShdw blurRad="38100" dist="38100" dir="2700000" algn="tl">
                    <a:srgbClr val="000000">
                      <a:alpha val="43137"/>
                    </a:srgbClr>
                  </a:outerShdw>
                </a:effectLst>
                <a:latin typeface="Arial"/>
                <a:cs typeface="Arial"/>
              </a:rPr>
              <a:t>הכרה בהכנסה</a:t>
            </a:r>
          </a:p>
        </p:txBody>
      </p:sp>
      <p:sp>
        <p:nvSpPr>
          <p:cNvPr id="34" name="Rectangle 13"/>
          <p:cNvSpPr/>
          <p:nvPr/>
        </p:nvSpPr>
        <p:spPr>
          <a:xfrm>
            <a:off x="1270262" y="1309689"/>
            <a:ext cx="4767693" cy="3139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1	</a:t>
            </a:r>
            <a:r>
              <a:rPr lang="he-IL" sz="1600" b="1" dirty="0">
                <a:solidFill>
                  <a:schemeClr val="tx2"/>
                </a:solidFill>
              </a:rPr>
              <a:t>תמורה שיש לשלם ללקוח</a:t>
            </a:r>
            <a:endParaRPr lang="en-US" sz="1600" b="1" dirty="0">
              <a:solidFill>
                <a:schemeClr val="tx2"/>
              </a:solidFill>
            </a:endParaRPr>
          </a:p>
        </p:txBody>
      </p:sp>
      <p:sp>
        <p:nvSpPr>
          <p:cNvPr id="35" name="Rectangle 13"/>
          <p:cNvSpPr/>
          <p:nvPr/>
        </p:nvSpPr>
        <p:spPr>
          <a:xfrm>
            <a:off x="1270261" y="2389238"/>
            <a:ext cx="4767693" cy="31393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3	</a:t>
            </a:r>
            <a:r>
              <a:rPr lang="he-IL" sz="1600" b="1" dirty="0">
                <a:solidFill>
                  <a:schemeClr val="tx2"/>
                </a:solidFill>
              </a:rPr>
              <a:t>תיקון חוזה</a:t>
            </a:r>
            <a:endParaRPr lang="en-US" sz="1600" b="1" dirty="0">
              <a:solidFill>
                <a:schemeClr val="tx2"/>
              </a:solidFill>
            </a:endParaRPr>
          </a:p>
        </p:txBody>
      </p:sp>
      <p:sp>
        <p:nvSpPr>
          <p:cNvPr id="36" name="Rectangle 13"/>
          <p:cNvSpPr/>
          <p:nvPr/>
        </p:nvSpPr>
        <p:spPr>
          <a:xfrm>
            <a:off x="1270262" y="1857209"/>
            <a:ext cx="4767693" cy="3139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r" rtl="1">
              <a:lnSpc>
                <a:spcPct val="90000"/>
              </a:lnSpc>
              <a:spcAft>
                <a:spcPts val="469"/>
              </a:spcAft>
            </a:pPr>
            <a:r>
              <a:rPr lang="he-IL" altLang="he-IL" sz="1600" b="1" dirty="0">
                <a:solidFill>
                  <a:srgbClr val="28DAFD"/>
                </a:solidFill>
                <a:latin typeface="Arial"/>
                <a:cs typeface="Arial"/>
              </a:rPr>
              <a:t>סוגיה 2	</a:t>
            </a:r>
            <a:r>
              <a:rPr lang="he-IL" sz="1600" b="1" dirty="0">
                <a:solidFill>
                  <a:schemeClr val="tx2"/>
                </a:solidFill>
              </a:rPr>
              <a:t>רישיון לקניין רוחני</a:t>
            </a:r>
            <a:endParaRPr lang="en-US" sz="1600" b="1" dirty="0">
              <a:solidFill>
                <a:schemeClr val="tx2"/>
              </a:solidFill>
            </a:endParaRPr>
          </a:p>
        </p:txBody>
      </p:sp>
      <p:sp>
        <p:nvSpPr>
          <p:cNvPr id="10" name="Rectangle 9">
            <a:extLst>
              <a:ext uri="{FF2B5EF4-FFF2-40B4-BE49-F238E27FC236}">
                <a16:creationId xmlns:a16="http://schemas.microsoft.com/office/drawing/2014/main" id="{E9956AA3-18C4-46EB-99E8-FACAF4E13AE7}"/>
              </a:ext>
            </a:extLst>
          </p:cNvPr>
          <p:cNvSpPr/>
          <p:nvPr/>
        </p:nvSpPr>
        <p:spPr>
          <a:xfrm>
            <a:off x="8070015" y="5710751"/>
            <a:ext cx="1169155" cy="276999"/>
          </a:xfrm>
          <a:prstGeom prst="rect">
            <a:avLst/>
          </a:prstGeom>
        </p:spPr>
        <p:txBody>
          <a:bodyPr wrap="squar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Tree>
    <p:extLst>
      <p:ext uri="{BB962C8B-B14F-4D97-AF65-F5344CB8AC3E}">
        <p14:creationId xmlns:p14="http://schemas.microsoft.com/office/powerpoint/2010/main" val="4105141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851286"/>
            <a:ext cx="3786188" cy="47705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670033" y="774031"/>
            <a:ext cx="5586665" cy="872034"/>
          </a:xfrm>
          <a:prstGeom prst="rect">
            <a:avLst/>
          </a:prstGeom>
          <a:solidFill>
            <a:schemeClr val="accent3">
              <a:lumMod val="20000"/>
              <a:lumOff val="80000"/>
            </a:schemeClr>
          </a:solidFill>
          <a:ln>
            <a:solidFill>
              <a:srgbClr val="002060"/>
            </a:solidFill>
          </a:ln>
        </p:spPr>
        <p:txBody>
          <a:bodyPr wrap="square">
            <a:spAutoFit/>
          </a:bodyPr>
          <a:lstStyle/>
          <a:p>
            <a:pPr algn="just" rtl="1">
              <a:lnSpc>
                <a:spcPct val="150000"/>
              </a:lnSpc>
              <a:spcAft>
                <a:spcPts val="800"/>
              </a:spcAft>
              <a:buClr>
                <a:srgbClr val="28DAFD"/>
              </a:buClr>
            </a:pPr>
            <a:r>
              <a:rPr lang="he-IL" dirty="0">
                <a:solidFill>
                  <a:srgbClr val="142C49"/>
                </a:solidFill>
                <a:latin typeface="Calibri" panose="020F0502020204030204" pitchFamily="34" charset="0"/>
              </a:rPr>
              <a:t>תיקון חוזה הוא שינוי בהיקף ו/או במחיר של חוזה, שאושר על ידי הצדדים לחוזה. </a:t>
            </a:r>
            <a:endParaRPr lang="he-IL" b="1" dirty="0">
              <a:solidFill>
                <a:srgbClr val="142C49"/>
              </a:solidFill>
              <a:latin typeface="Calibri" panose="020F0502020204030204" pitchFamily="34" charset="0"/>
            </a:endParaRPr>
          </a:p>
        </p:txBody>
      </p:sp>
      <p:sp>
        <p:nvSpPr>
          <p:cNvPr id="9" name="מלבן 2">
            <a:extLst>
              <a:ext uri="{FF2B5EF4-FFF2-40B4-BE49-F238E27FC236}">
                <a16:creationId xmlns:a16="http://schemas.microsoft.com/office/drawing/2014/main" id="{0F280C0B-0BE5-4CC6-B292-D4DD789B155D}"/>
              </a:ext>
            </a:extLst>
          </p:cNvPr>
          <p:cNvSpPr/>
          <p:nvPr/>
        </p:nvSpPr>
        <p:spPr>
          <a:xfrm>
            <a:off x="670032" y="2311167"/>
            <a:ext cx="5695621" cy="2017347"/>
          </a:xfrm>
          <a:prstGeom prst="rect">
            <a:avLst/>
          </a:prstGeom>
        </p:spPr>
        <p:txBody>
          <a:bodyPr wrap="square">
            <a:spAutoFit/>
          </a:bodyPr>
          <a:lstStyle/>
          <a:p>
            <a:pPr algn="just" rtl="1">
              <a:lnSpc>
                <a:spcPct val="150000"/>
              </a:lnSpc>
              <a:spcAft>
                <a:spcPts val="800"/>
              </a:spcAft>
              <a:buClr>
                <a:srgbClr val="28DAFD"/>
              </a:buClr>
            </a:pPr>
            <a:r>
              <a:rPr lang="he-IL" dirty="0">
                <a:solidFill>
                  <a:srgbClr val="142C49"/>
                </a:solidFill>
                <a:latin typeface="Calibri" panose="020F0502020204030204" pitchFamily="34" charset="0"/>
              </a:rPr>
              <a:t>לצורך הטיפול החשבונאי בתיקון חוזה יש להבחין בין:</a:t>
            </a:r>
          </a:p>
          <a:p>
            <a:pPr marL="285750" indent="-285750" algn="just" rtl="1">
              <a:lnSpc>
                <a:spcPct val="150000"/>
              </a:lnSpc>
              <a:spcAft>
                <a:spcPts val="800"/>
              </a:spcAft>
              <a:buClr>
                <a:srgbClr val="28DAFD"/>
              </a:buClr>
              <a:buFont typeface="Arial" panose="020B0604020202020204" pitchFamily="34" charset="0"/>
              <a:buChar char="•"/>
            </a:pPr>
            <a:r>
              <a:rPr lang="he-IL" b="1" dirty="0">
                <a:solidFill>
                  <a:srgbClr val="142C49"/>
                </a:solidFill>
                <a:latin typeface="Calibri" panose="020F0502020204030204" pitchFamily="34" charset="0"/>
              </a:rPr>
              <a:t>חוזה נפרד </a:t>
            </a:r>
            <a:r>
              <a:rPr lang="he-IL" dirty="0">
                <a:solidFill>
                  <a:srgbClr val="142C49"/>
                </a:solidFill>
                <a:latin typeface="Calibri" panose="020F0502020204030204" pitchFamily="34" charset="0"/>
              </a:rPr>
              <a:t>או, </a:t>
            </a:r>
          </a:p>
          <a:p>
            <a:pPr marL="285750" indent="-285750" algn="just" rtl="1">
              <a:lnSpc>
                <a:spcPct val="150000"/>
              </a:lnSpc>
              <a:spcAft>
                <a:spcPts val="800"/>
              </a:spcAft>
              <a:buClr>
                <a:srgbClr val="28DAFD"/>
              </a:buClr>
              <a:buFont typeface="Arial" panose="020B0604020202020204" pitchFamily="34" charset="0"/>
              <a:buChar char="•"/>
            </a:pPr>
            <a:r>
              <a:rPr lang="he-IL" b="1" dirty="0">
                <a:solidFill>
                  <a:srgbClr val="142C49"/>
                </a:solidFill>
                <a:latin typeface="Calibri" panose="020F0502020204030204" pitchFamily="34" charset="0"/>
              </a:rPr>
              <a:t>ביטול חוזה ויצירת חוזה חדש </a:t>
            </a:r>
            <a:r>
              <a:rPr lang="he-IL" dirty="0">
                <a:solidFill>
                  <a:srgbClr val="142C49"/>
                </a:solidFill>
                <a:latin typeface="Calibri" panose="020F0502020204030204" pitchFamily="34" charset="0"/>
              </a:rPr>
              <a:t>או,</a:t>
            </a:r>
          </a:p>
          <a:p>
            <a:pPr marL="285750" indent="-285750" algn="just" rtl="1">
              <a:lnSpc>
                <a:spcPct val="150000"/>
              </a:lnSpc>
              <a:spcAft>
                <a:spcPts val="800"/>
              </a:spcAft>
              <a:buClr>
                <a:srgbClr val="28DAFD"/>
              </a:buClr>
              <a:buFont typeface="Arial" panose="020B0604020202020204" pitchFamily="34" charset="0"/>
              <a:buChar char="•"/>
            </a:pPr>
            <a:r>
              <a:rPr lang="he-IL" b="1" dirty="0">
                <a:solidFill>
                  <a:srgbClr val="142C49"/>
                </a:solidFill>
                <a:latin typeface="Calibri" panose="020F0502020204030204" pitchFamily="34" charset="0"/>
              </a:rPr>
              <a:t>כהמשך החוזה הקיים (</a:t>
            </a:r>
            <a:r>
              <a:rPr lang="en-US" b="1" dirty="0">
                <a:solidFill>
                  <a:srgbClr val="142C49"/>
                </a:solidFill>
                <a:latin typeface="Calibri" panose="020F0502020204030204" pitchFamily="34" charset="0"/>
              </a:rPr>
              <a:t>catch-up</a:t>
            </a:r>
            <a:r>
              <a:rPr lang="he-IL" b="1" dirty="0">
                <a:solidFill>
                  <a:srgbClr val="142C49"/>
                </a:solidFill>
                <a:latin typeface="Calibri" panose="020F0502020204030204" pitchFamily="34" charset="0"/>
              </a:rPr>
              <a:t>) </a:t>
            </a:r>
            <a:endParaRPr lang="en-US" b="1"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329369005"/>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15242"/>
            <a:ext cx="3786188" cy="1246495"/>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מתי מטפלים</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 כחוזה נפרד?</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351326" y="1974086"/>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611188" y="752449"/>
            <a:ext cx="5830486" cy="4351897"/>
          </a:xfrm>
          <a:prstGeom prst="rect">
            <a:avLst/>
          </a:prstGeom>
        </p:spPr>
        <p:txBody>
          <a:bodyPr wrap="square">
            <a:spAutoFit/>
          </a:bodyPr>
          <a:lstStyle/>
          <a:p>
            <a:pPr algn="just" rtl="1">
              <a:lnSpc>
                <a:spcPct val="107000"/>
              </a:lnSpc>
              <a:spcAft>
                <a:spcPts val="800"/>
              </a:spcAft>
              <a:buClr>
                <a:srgbClr val="28DAFD"/>
              </a:buClr>
            </a:pPr>
            <a:r>
              <a:rPr lang="he-IL" dirty="0">
                <a:solidFill>
                  <a:srgbClr val="142C49"/>
                </a:solidFill>
                <a:latin typeface="Calibri" panose="020F0502020204030204" pitchFamily="34" charset="0"/>
              </a:rPr>
              <a:t>טיפול בתיקון חוזה </a:t>
            </a:r>
            <a:r>
              <a:rPr lang="he-IL" b="1" dirty="0">
                <a:solidFill>
                  <a:srgbClr val="142C49"/>
                </a:solidFill>
                <a:latin typeface="Calibri" panose="020F0502020204030204" pitchFamily="34" charset="0"/>
              </a:rPr>
              <a:t>כחוזה נפרד</a:t>
            </a:r>
            <a:r>
              <a:rPr lang="he-IL" dirty="0">
                <a:solidFill>
                  <a:srgbClr val="142C49"/>
                </a:solidFill>
                <a:latin typeface="Calibri" panose="020F0502020204030204" pitchFamily="34" charset="0"/>
              </a:rPr>
              <a:t> הוא כאשר מתקיימים שני התנאים הבאים:</a:t>
            </a:r>
          </a:p>
          <a:p>
            <a:pPr algn="just" rtl="1">
              <a:lnSpc>
                <a:spcPct val="107000"/>
              </a:lnSpc>
              <a:spcAft>
                <a:spcPts val="800"/>
              </a:spcAft>
              <a:buClr>
                <a:srgbClr val="28DAFD"/>
              </a:buClr>
            </a:pPr>
            <a:endParaRPr lang="en-US" dirty="0">
              <a:solidFill>
                <a:srgbClr val="142C49"/>
              </a:solidFill>
              <a:latin typeface="Calibri" panose="020F0502020204030204" pitchFamily="34" charset="0"/>
            </a:endParaRPr>
          </a:p>
          <a:p>
            <a:pPr marL="342900" lvl="0" indent="-342900" algn="just" rtl="1">
              <a:lnSpc>
                <a:spcPct val="107000"/>
              </a:lnSpc>
              <a:spcAft>
                <a:spcPts val="800"/>
              </a:spcAft>
              <a:buClr>
                <a:srgbClr val="28DAFD"/>
              </a:buClr>
              <a:buFont typeface="+mj-cs"/>
              <a:buAutoNum type="hebrew2Minus"/>
            </a:pPr>
            <a:r>
              <a:rPr lang="he-IL" dirty="0">
                <a:solidFill>
                  <a:srgbClr val="142C49"/>
                </a:solidFill>
                <a:latin typeface="Calibri" panose="020F0502020204030204" pitchFamily="34" charset="0"/>
              </a:rPr>
              <a:t>היקף החוזה גדל בשל תוספת סחורות או שירותים מובחנים, וכן,</a:t>
            </a:r>
          </a:p>
          <a:p>
            <a:pPr marL="342900" lvl="0" indent="-342900" algn="just" rtl="1">
              <a:lnSpc>
                <a:spcPct val="107000"/>
              </a:lnSpc>
              <a:spcAft>
                <a:spcPts val="800"/>
              </a:spcAft>
              <a:buClr>
                <a:srgbClr val="28DAFD"/>
              </a:buClr>
              <a:buFont typeface="+mj-cs"/>
              <a:buAutoNum type="hebrew2Minus"/>
            </a:pPr>
            <a:r>
              <a:rPr lang="he-IL" dirty="0">
                <a:solidFill>
                  <a:srgbClr val="142C49"/>
                </a:solidFill>
                <a:latin typeface="Calibri" panose="020F0502020204030204" pitchFamily="34" charset="0"/>
              </a:rPr>
              <a:t>מחיר החוזה גדל באופן שמשקף במועד תיקון החוזה את מחירי המכירה הנפרדים של הסחורות והשירותים הנוספים, בנסיבות החוזה הספציפי (*)</a:t>
            </a:r>
          </a:p>
          <a:p>
            <a:pPr lvl="0"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lvl="0" algn="just" rtl="1">
              <a:lnSpc>
                <a:spcPct val="107000"/>
              </a:lnSpc>
              <a:spcAft>
                <a:spcPts val="800"/>
              </a:spcAft>
              <a:buClr>
                <a:srgbClr val="28DAFD"/>
              </a:buClr>
            </a:pPr>
            <a:r>
              <a:rPr lang="he-IL" dirty="0">
                <a:solidFill>
                  <a:srgbClr val="142C49"/>
                </a:solidFill>
                <a:latin typeface="Calibri" panose="020F0502020204030204" pitchFamily="34" charset="0"/>
              </a:rPr>
              <a:t>(*) כגון חסכון בעלויות שיווק ללקוח חדש, חסכון בעלויות הובלת  </a:t>
            </a:r>
          </a:p>
          <a:p>
            <a:pPr lvl="0" algn="just" rtl="1">
              <a:lnSpc>
                <a:spcPct val="107000"/>
              </a:lnSpc>
              <a:spcAft>
                <a:spcPts val="800"/>
              </a:spcAft>
              <a:buClr>
                <a:srgbClr val="28DAFD"/>
              </a:buClr>
            </a:pPr>
            <a:r>
              <a:rPr lang="he-IL" dirty="0">
                <a:solidFill>
                  <a:srgbClr val="142C49"/>
                </a:solidFill>
                <a:latin typeface="Calibri" panose="020F0502020204030204" pitchFamily="34" charset="0"/>
              </a:rPr>
              <a:t>    הציוד לאתר הבניה או עמידה ברף המזכה בהנחת כמות. זאת, </a:t>
            </a:r>
          </a:p>
          <a:p>
            <a:pPr lvl="0" algn="just" rtl="1">
              <a:lnSpc>
                <a:spcPct val="107000"/>
              </a:lnSpc>
              <a:spcAft>
                <a:spcPts val="800"/>
              </a:spcAft>
              <a:buClr>
                <a:srgbClr val="28DAFD"/>
              </a:buClr>
            </a:pPr>
            <a:r>
              <a:rPr lang="he-IL" dirty="0">
                <a:solidFill>
                  <a:srgbClr val="142C49"/>
                </a:solidFill>
                <a:latin typeface="Calibri" panose="020F0502020204030204" pitchFamily="34" charset="0"/>
              </a:rPr>
              <a:t>    להבדיל משיקולים שאינם קשורים לחוזה כגון שימור לקוחות.</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761932664"/>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00420"/>
            <a:ext cx="3786188" cy="1246495"/>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מתי (וכיצד) מטפלים כביטול חוזה ויצירת חוזה חדש?</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98137" y="237535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278813" y="896158"/>
            <a:ext cx="6186510" cy="1812163"/>
          </a:xfrm>
          <a:prstGeom prst="rect">
            <a:avLst/>
          </a:prstGeom>
        </p:spPr>
        <p:txBody>
          <a:bodyPr wrap="square">
            <a:spAutoFit/>
          </a:bodyPr>
          <a:lstStyle/>
          <a:p>
            <a:pPr algn="just" rtl="1">
              <a:lnSpc>
                <a:spcPct val="150000"/>
              </a:lnSpc>
              <a:spcAft>
                <a:spcPts val="800"/>
              </a:spcAft>
              <a:buClr>
                <a:srgbClr val="28DAFD"/>
              </a:buClr>
            </a:pPr>
            <a:r>
              <a:rPr lang="he-IL" b="1" dirty="0">
                <a:solidFill>
                  <a:srgbClr val="142C49"/>
                </a:solidFill>
                <a:latin typeface="Calibri" panose="020F0502020204030204" pitchFamily="34" charset="0"/>
              </a:rPr>
              <a:t>טיפול כביטול החוזה הקיים ויצירת חוזה חדש </a:t>
            </a:r>
            <a:r>
              <a:rPr lang="he-IL" dirty="0">
                <a:solidFill>
                  <a:srgbClr val="142C49"/>
                </a:solidFill>
                <a:latin typeface="Calibri" panose="020F0502020204030204" pitchFamily="34" charset="0"/>
              </a:rPr>
              <a:t>מתקיים כאשר הסחורות והשירותים שטרם הועברו הם </a:t>
            </a:r>
            <a:r>
              <a:rPr lang="he-IL" b="1" dirty="0">
                <a:solidFill>
                  <a:srgbClr val="142C49"/>
                </a:solidFill>
                <a:latin typeface="Calibri" panose="020F0502020204030204" pitchFamily="34" charset="0"/>
              </a:rPr>
              <a:t>מובחנים</a:t>
            </a:r>
            <a:r>
              <a:rPr lang="he-IL" dirty="0">
                <a:solidFill>
                  <a:srgbClr val="142C49"/>
                </a:solidFill>
                <a:latin typeface="Calibri" panose="020F0502020204030204" pitchFamily="34" charset="0"/>
              </a:rPr>
              <a:t>. </a:t>
            </a:r>
          </a:p>
          <a:p>
            <a:pPr algn="just" rtl="1">
              <a:lnSpc>
                <a:spcPct val="150000"/>
              </a:lnSpc>
              <a:spcAft>
                <a:spcPts val="800"/>
              </a:spcAft>
              <a:buClr>
                <a:srgbClr val="28DAFD"/>
              </a:buClr>
            </a:pPr>
            <a:r>
              <a:rPr lang="he-IL" dirty="0">
                <a:solidFill>
                  <a:srgbClr val="142C49"/>
                </a:solidFill>
                <a:latin typeface="Calibri" panose="020F0502020204030204" pitchFamily="34" charset="0"/>
              </a:rPr>
              <a:t>סכום התמורה שיוקצה ליתרת מחויבויות הביצוע הוא התמורה המקורית שטרם הוכרה כהכנסה בתוספת התמורה בתיקון החוזה.</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92605575"/>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32302"/>
            <a:ext cx="3786188" cy="1246495"/>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מתי מטפלים כהמשך החוזה הקיים ?</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6625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591207" y="896158"/>
            <a:ext cx="5691352" cy="878574"/>
          </a:xfrm>
          <a:prstGeom prst="rect">
            <a:avLst/>
          </a:prstGeom>
        </p:spPr>
        <p:txBody>
          <a:bodyPr wrap="square">
            <a:spAutoFit/>
          </a:bodyPr>
          <a:lstStyle/>
          <a:p>
            <a:pPr algn="just" rtl="1">
              <a:lnSpc>
                <a:spcPct val="150000"/>
              </a:lnSpc>
              <a:spcAft>
                <a:spcPts val="800"/>
              </a:spcAft>
              <a:buClr>
                <a:srgbClr val="28DAFD"/>
              </a:buClr>
            </a:pPr>
            <a:r>
              <a:rPr lang="he-IL" dirty="0">
                <a:solidFill>
                  <a:srgbClr val="142C49"/>
                </a:solidFill>
                <a:latin typeface="Calibri" panose="020F0502020204030204" pitchFamily="34" charset="0"/>
              </a:rPr>
              <a:t>טיפול </a:t>
            </a:r>
            <a:r>
              <a:rPr lang="he-IL" b="1" dirty="0">
                <a:solidFill>
                  <a:srgbClr val="142C49"/>
                </a:solidFill>
                <a:latin typeface="Calibri" panose="020F0502020204030204" pitchFamily="34" charset="0"/>
              </a:rPr>
              <a:t>כהמשך החוזה הקיים </a:t>
            </a:r>
            <a:r>
              <a:rPr lang="he-IL" dirty="0">
                <a:solidFill>
                  <a:srgbClr val="142C49"/>
                </a:solidFill>
                <a:latin typeface="Calibri" panose="020F0502020204030204" pitchFamily="34" charset="0"/>
              </a:rPr>
              <a:t>(</a:t>
            </a:r>
            <a:r>
              <a:rPr lang="en-US" dirty="0">
                <a:solidFill>
                  <a:srgbClr val="142C49"/>
                </a:solidFill>
                <a:latin typeface="Calibri" panose="020F0502020204030204" pitchFamily="34" charset="0"/>
              </a:rPr>
              <a:t>catch-up</a:t>
            </a:r>
            <a:r>
              <a:rPr lang="he-IL" dirty="0">
                <a:solidFill>
                  <a:srgbClr val="142C49"/>
                </a:solidFill>
                <a:latin typeface="Calibri" panose="020F0502020204030204" pitchFamily="34" charset="0"/>
              </a:rPr>
              <a:t>), כאשר הסחורות או השירותים שטרם הועברו </a:t>
            </a:r>
            <a:r>
              <a:rPr lang="he-IL" b="1" dirty="0">
                <a:solidFill>
                  <a:srgbClr val="142C49"/>
                </a:solidFill>
                <a:latin typeface="Calibri" panose="020F0502020204030204" pitchFamily="34" charset="0"/>
              </a:rPr>
              <a:t>אינם מובחנים</a:t>
            </a:r>
            <a:r>
              <a:rPr lang="he-IL" dirty="0">
                <a:solidFill>
                  <a:srgbClr val="142C49"/>
                </a:solidFill>
                <a:latin typeface="Calibri" panose="020F0502020204030204" pitchFamily="34" charset="0"/>
              </a:rPr>
              <a:t>.</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60942659"/>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16738"/>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המחשה</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567771"/>
            <a:ext cx="6186510" cy="4454489"/>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נניח כי בחוזה המקורי ההבטחה היא לספק את חלקים א' + ב' (סחורות או שירותים). </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במועד תיקון החוזה חלק א' סופק, ותיקון החוזה מוסיף את חלק ג', כך שבמועד זה חלקים ב' ו- ג' טרם סופקו.</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במקרה זה, יש לטפל בתיקון החוזה כדלהלן:</a:t>
            </a:r>
            <a:endParaRPr lang="en-US"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אם חלק ג' הינו מובחן ובמחיר "ראוי", יש לטפל כחוזה נפרד.</a:t>
            </a:r>
            <a:endParaRPr lang="en-US"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אם חלק ג' אינו מובחן ו/או לא במחיר "ראוי":</a:t>
            </a:r>
            <a:endParaRPr lang="en-US" dirty="0">
              <a:solidFill>
                <a:srgbClr val="142C49"/>
              </a:solidFill>
              <a:latin typeface="Calibri" panose="020F0502020204030204" pitchFamily="34" charset="0"/>
            </a:endParaRPr>
          </a:p>
          <a:p>
            <a:pPr marL="742950" lvl="1" indent="-285750" algn="just" rtl="1">
              <a:lnSpc>
                <a:spcPct val="107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אם חלקים ב' + ג' הם מובחנים, יש לטפל כביטול החוזה </a:t>
            </a:r>
          </a:p>
          <a:p>
            <a:pPr lvl="0" algn="just" rtl="1">
              <a:lnSpc>
                <a:spcPct val="107000"/>
              </a:lnSpc>
              <a:spcAft>
                <a:spcPts val="800"/>
              </a:spcAft>
              <a:buClr>
                <a:srgbClr val="28DAFD"/>
              </a:buClr>
            </a:pPr>
            <a:r>
              <a:rPr lang="he-IL" dirty="0">
                <a:solidFill>
                  <a:srgbClr val="142C49"/>
                </a:solidFill>
                <a:latin typeface="Calibri" panose="020F0502020204030204" pitchFamily="34" charset="0"/>
              </a:rPr>
              <a:t>           הקיים ויצירת חוזה חדש.</a:t>
            </a:r>
          </a:p>
          <a:p>
            <a:pPr marL="742950" lvl="1" indent="-285750" algn="just" rtl="1">
              <a:lnSpc>
                <a:spcPct val="107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אם חלקים ב' + ג' אינם מובחנים, יש לטפל כהמשך החוזה הקיים (</a:t>
            </a:r>
            <a:r>
              <a:rPr lang="en-US" dirty="0">
                <a:solidFill>
                  <a:srgbClr val="142C49"/>
                </a:solidFill>
                <a:latin typeface="Calibri" panose="020F0502020204030204" pitchFamily="34" charset="0"/>
              </a:rPr>
              <a:t>catch-up</a:t>
            </a:r>
            <a:r>
              <a:rPr lang="he-IL" dirty="0">
                <a:solidFill>
                  <a:srgbClr val="142C49"/>
                </a:solidFill>
                <a:latin typeface="Calibri" panose="020F0502020204030204" pitchFamily="34" charset="0"/>
              </a:rPr>
              <a:t>).</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229391716"/>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60812"/>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דוגמא א'</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583614"/>
            <a:ext cx="6186510" cy="4048994"/>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בחוזה עם לקוח להספקת שתי יחידות מוצר </a:t>
            </a:r>
            <a:r>
              <a:rPr lang="en-US" dirty="0">
                <a:solidFill>
                  <a:srgbClr val="142C49"/>
                </a:solidFill>
                <a:latin typeface="Calibri" panose="020F0502020204030204" pitchFamily="34" charset="0"/>
              </a:rPr>
              <a:t>X</a:t>
            </a:r>
            <a:r>
              <a:rPr lang="he-IL" dirty="0">
                <a:solidFill>
                  <a:srgbClr val="142C49"/>
                </a:solidFill>
                <a:latin typeface="Calibri" panose="020F0502020204030204" pitchFamily="34" charset="0"/>
              </a:rPr>
              <a:t> תמורת 100 ליחידה. </a:t>
            </a:r>
            <a:endParaRPr lang="en-US"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כל יחידה הינה מובחנת, והשליטה בה עוברת ללקוח בנקודת זמן.</a:t>
            </a:r>
            <a:endParaRPr lang="en-US"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לאחר הספקת היחידה הראשונה מתבצע תיקון חוזה, לפיו החברה מבטיחה להעביר ללקוח יחידה נוספת (</a:t>
            </a:r>
            <a:r>
              <a:rPr lang="en-US" dirty="0">
                <a:solidFill>
                  <a:srgbClr val="142C49"/>
                </a:solidFill>
                <a:latin typeface="Calibri" panose="020F0502020204030204" pitchFamily="34" charset="0"/>
              </a:rPr>
              <a:t>Y</a:t>
            </a:r>
            <a:r>
              <a:rPr lang="he-IL" dirty="0">
                <a:solidFill>
                  <a:srgbClr val="142C49"/>
                </a:solidFill>
                <a:latin typeface="Calibri" panose="020F0502020204030204" pitchFamily="34" charset="0"/>
              </a:rPr>
              <a:t>). </a:t>
            </a:r>
            <a:endParaRPr lang="en-US"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מחיר המכירה הנפרד במועד תיקון החוזה של כל יחידה (</a:t>
            </a:r>
            <a:r>
              <a:rPr lang="en-US" dirty="0">
                <a:solidFill>
                  <a:srgbClr val="142C49"/>
                </a:solidFill>
                <a:latin typeface="Calibri" panose="020F0502020204030204" pitchFamily="34" charset="0"/>
              </a:rPr>
              <a:t>X</a:t>
            </a:r>
            <a:r>
              <a:rPr lang="he-IL" dirty="0">
                <a:solidFill>
                  <a:srgbClr val="142C49"/>
                </a:solidFill>
                <a:latin typeface="Calibri" panose="020F0502020204030204" pitchFamily="34" charset="0"/>
              </a:rPr>
              <a:t> ו- </a:t>
            </a:r>
            <a:r>
              <a:rPr lang="en-US" dirty="0">
                <a:solidFill>
                  <a:srgbClr val="142C49"/>
                </a:solidFill>
                <a:latin typeface="Calibri" panose="020F0502020204030204" pitchFamily="34" charset="0"/>
              </a:rPr>
              <a:t>Y</a:t>
            </a:r>
            <a:r>
              <a:rPr lang="he-IL" dirty="0">
                <a:solidFill>
                  <a:srgbClr val="142C49"/>
                </a:solidFill>
                <a:latin typeface="Calibri" panose="020F0502020204030204" pitchFamily="34" charset="0"/>
              </a:rPr>
              <a:t>) הוא 100 שקלים. </a:t>
            </a:r>
            <a:endParaRPr lang="en-US" dirty="0">
              <a:solidFill>
                <a:srgbClr val="142C49"/>
              </a:solidFill>
              <a:latin typeface="Calibri" panose="020F0502020204030204" pitchFamily="34" charset="0"/>
            </a:endParaRPr>
          </a:p>
          <a:p>
            <a:pPr lvl="1" algn="just" rtl="1">
              <a:lnSpc>
                <a:spcPct val="107000"/>
              </a:lnSpc>
              <a:spcAft>
                <a:spcPts val="800"/>
              </a:spcAft>
              <a:buClr>
                <a:srgbClr val="28DAFD"/>
              </a:buClr>
            </a:pPr>
            <a:r>
              <a:rPr lang="he-IL" b="1" dirty="0">
                <a:solidFill>
                  <a:srgbClr val="142C49"/>
                </a:solidFill>
                <a:latin typeface="Calibri" panose="020F0502020204030204" pitchFamily="34" charset="0"/>
              </a:rPr>
              <a:t>תרחיש א' - </a:t>
            </a:r>
            <a:r>
              <a:rPr lang="he-IL" dirty="0">
                <a:solidFill>
                  <a:srgbClr val="142C49"/>
                </a:solidFill>
                <a:latin typeface="Calibri" panose="020F0502020204030204" pitchFamily="34" charset="0"/>
              </a:rPr>
              <a:t>מחיר יחידה </a:t>
            </a:r>
            <a:r>
              <a:rPr lang="en-US" dirty="0">
                <a:solidFill>
                  <a:srgbClr val="142C49"/>
                </a:solidFill>
                <a:latin typeface="Calibri" panose="020F0502020204030204" pitchFamily="34" charset="0"/>
              </a:rPr>
              <a:t>Y</a:t>
            </a:r>
            <a:r>
              <a:rPr lang="he-IL" dirty="0">
                <a:solidFill>
                  <a:srgbClr val="142C49"/>
                </a:solidFill>
                <a:latin typeface="Calibri" panose="020F0502020204030204" pitchFamily="34" charset="0"/>
              </a:rPr>
              <a:t> בתיקון החוזה הוא 95 שקלים</a:t>
            </a:r>
            <a:endParaRPr lang="en-US" dirty="0">
              <a:solidFill>
                <a:srgbClr val="142C49"/>
              </a:solidFill>
              <a:latin typeface="Calibri" panose="020F0502020204030204" pitchFamily="34" charset="0"/>
            </a:endParaRPr>
          </a:p>
          <a:p>
            <a:pPr lvl="1" algn="just" rtl="1">
              <a:lnSpc>
                <a:spcPct val="107000"/>
              </a:lnSpc>
              <a:spcAft>
                <a:spcPts val="800"/>
              </a:spcAft>
              <a:buClr>
                <a:srgbClr val="28DAFD"/>
              </a:buClr>
            </a:pPr>
            <a:r>
              <a:rPr lang="he-IL" b="1" dirty="0">
                <a:solidFill>
                  <a:srgbClr val="142C49"/>
                </a:solidFill>
                <a:latin typeface="Calibri" panose="020F0502020204030204" pitchFamily="34" charset="0"/>
              </a:rPr>
              <a:t>תרחיש ב' - </a:t>
            </a:r>
            <a:r>
              <a:rPr lang="he-IL" dirty="0">
                <a:solidFill>
                  <a:srgbClr val="142C49"/>
                </a:solidFill>
                <a:latin typeface="Calibri" panose="020F0502020204030204" pitchFamily="34" charset="0"/>
              </a:rPr>
              <a:t>מחיר יחידה </a:t>
            </a:r>
            <a:r>
              <a:rPr lang="en-US" dirty="0">
                <a:solidFill>
                  <a:srgbClr val="142C49"/>
                </a:solidFill>
                <a:latin typeface="Calibri" panose="020F0502020204030204" pitchFamily="34" charset="0"/>
              </a:rPr>
              <a:t>Y</a:t>
            </a:r>
            <a:r>
              <a:rPr lang="he-IL" dirty="0">
                <a:solidFill>
                  <a:srgbClr val="142C49"/>
                </a:solidFill>
                <a:latin typeface="Calibri" panose="020F0502020204030204" pitchFamily="34" charset="0"/>
              </a:rPr>
              <a:t> בתיקון החוזה הוא 80 שקלים</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אופן הטיפול החשבונאי בתיקון החוזה</a:t>
            </a:r>
          </a:p>
        </p:txBody>
      </p:sp>
    </p:spTree>
    <p:custDataLst>
      <p:tags r:id="rId1"/>
    </p:custDataLst>
    <p:extLst>
      <p:ext uri="{BB962C8B-B14F-4D97-AF65-F5344CB8AC3E}">
        <p14:creationId xmlns:p14="http://schemas.microsoft.com/office/powerpoint/2010/main" val="1904724445"/>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60812"/>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 פתרון דוגמא א'</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749516"/>
            <a:ext cx="6186510" cy="3747757"/>
          </a:xfrm>
          <a:prstGeom prst="rect">
            <a:avLst/>
          </a:prstGeom>
        </p:spPr>
        <p:txBody>
          <a:bodyPr wrap="square">
            <a:spAutoFit/>
          </a:bodyPr>
          <a:lstStyle/>
          <a:p>
            <a:pPr algn="just" rtl="1">
              <a:lnSpc>
                <a:spcPct val="107000"/>
              </a:lnSpc>
              <a:spcAft>
                <a:spcPts val="800"/>
              </a:spcAft>
              <a:buClr>
                <a:srgbClr val="28DAFD"/>
              </a:buClr>
            </a:pPr>
            <a:r>
              <a:rPr lang="he-IL" b="1" dirty="0">
                <a:solidFill>
                  <a:srgbClr val="142C49"/>
                </a:solidFill>
                <a:latin typeface="Calibri" panose="020F0502020204030204" pitchFamily="34" charset="0"/>
              </a:rPr>
              <a:t>תרחיש א' - מחיר יחידה </a:t>
            </a:r>
            <a:r>
              <a:rPr lang="en-US" b="1" dirty="0">
                <a:solidFill>
                  <a:srgbClr val="142C49"/>
                </a:solidFill>
                <a:latin typeface="Calibri" panose="020F0502020204030204" pitchFamily="34" charset="0"/>
              </a:rPr>
              <a:t>Y</a:t>
            </a:r>
            <a:r>
              <a:rPr lang="he-IL" b="1" dirty="0">
                <a:solidFill>
                  <a:srgbClr val="142C49"/>
                </a:solidFill>
                <a:latin typeface="Calibri" panose="020F0502020204030204" pitchFamily="34" charset="0"/>
              </a:rPr>
              <a:t> בתיקון החוזה הוא 95 שקלים </a:t>
            </a:r>
            <a:endParaRPr lang="en-US" dirty="0">
              <a:solidFill>
                <a:srgbClr val="142C49"/>
              </a:solidFill>
              <a:latin typeface="Calibri" panose="020F0502020204030204" pitchFamily="34" charset="0"/>
            </a:endParaRPr>
          </a:p>
          <a:p>
            <a:pPr algn="just" rtl="1">
              <a:lnSpc>
                <a:spcPct val="107000"/>
              </a:lnSpc>
              <a:spcAft>
                <a:spcPts val="800"/>
              </a:spcAft>
              <a:buClr>
                <a:srgbClr val="28DAFD"/>
              </a:buClr>
            </a:pPr>
            <a:r>
              <a:rPr lang="he-IL" dirty="0">
                <a:solidFill>
                  <a:srgbClr val="142C49"/>
                </a:solidFill>
                <a:latin typeface="Calibri" panose="020F0502020204030204" pitchFamily="34" charset="0"/>
              </a:rPr>
              <a:t>מחיר זה משקף את מחיר המכירה הנפרד של היחידה הנוספת (למעט הנחה בגין חסכון בעלויות שיווק). לכן, יש לטפל בתיקון החוזה כחוזה נפרד, ולהכיר בהכנסה במועד העברת יחידה </a:t>
            </a:r>
            <a:r>
              <a:rPr lang="en-US" dirty="0">
                <a:solidFill>
                  <a:srgbClr val="142C49"/>
                </a:solidFill>
                <a:latin typeface="Calibri" panose="020F0502020204030204" pitchFamily="34" charset="0"/>
              </a:rPr>
              <a:t>X</a:t>
            </a:r>
            <a:r>
              <a:rPr lang="he-IL" dirty="0">
                <a:solidFill>
                  <a:srgbClr val="142C49"/>
                </a:solidFill>
                <a:latin typeface="Calibri" panose="020F0502020204030204" pitchFamily="34" charset="0"/>
              </a:rPr>
              <a:t> שנותרה בסך 100, ובמועד העברת יחידה </a:t>
            </a:r>
            <a:r>
              <a:rPr lang="en-US" dirty="0">
                <a:solidFill>
                  <a:srgbClr val="142C49"/>
                </a:solidFill>
                <a:latin typeface="Calibri" panose="020F0502020204030204" pitchFamily="34" charset="0"/>
              </a:rPr>
              <a:t>Y</a:t>
            </a:r>
            <a:r>
              <a:rPr lang="he-IL" dirty="0">
                <a:solidFill>
                  <a:srgbClr val="142C49"/>
                </a:solidFill>
                <a:latin typeface="Calibri" panose="020F0502020204030204" pitchFamily="34" charset="0"/>
              </a:rPr>
              <a:t> בסך 95.</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תרחיש ב' - מחיר יחידה </a:t>
            </a:r>
            <a:r>
              <a:rPr lang="en-US" b="1" dirty="0">
                <a:solidFill>
                  <a:srgbClr val="142C49"/>
                </a:solidFill>
                <a:latin typeface="Calibri" panose="020F0502020204030204" pitchFamily="34" charset="0"/>
              </a:rPr>
              <a:t>Y</a:t>
            </a:r>
            <a:r>
              <a:rPr lang="he-IL" b="1" dirty="0">
                <a:solidFill>
                  <a:srgbClr val="142C49"/>
                </a:solidFill>
                <a:latin typeface="Calibri" panose="020F0502020204030204" pitchFamily="34" charset="0"/>
              </a:rPr>
              <a:t> בתיקון החוזה הוא 80 שקלים</a:t>
            </a:r>
          </a:p>
          <a:p>
            <a:pPr algn="just" rtl="1">
              <a:lnSpc>
                <a:spcPct val="107000"/>
              </a:lnSpc>
              <a:spcAft>
                <a:spcPts val="800"/>
              </a:spcAft>
              <a:buClr>
                <a:srgbClr val="28DAFD"/>
              </a:buClr>
            </a:pPr>
            <a:r>
              <a:rPr lang="he-IL" dirty="0">
                <a:solidFill>
                  <a:srgbClr val="142C49"/>
                </a:solidFill>
                <a:latin typeface="Calibri" panose="020F0502020204030204" pitchFamily="34" charset="0"/>
              </a:rPr>
              <a:t>מחיר זה אינו משקף את מחיר המכירה הנפרד של היחידה הנוספת. לכן, יש לטפל בתיקון החוזה כביטול החוזה הקיים ויצירת חוזה חדש, ולהכיר בהכנסה בסך 90 = 2 / (80 + 100) במועד העברת כל אחת מהיחידות שנותרו.</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235115678"/>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49175"/>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דוגמא ב'</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270930" y="576404"/>
            <a:ext cx="6186510" cy="5447966"/>
          </a:xfrm>
          <a:prstGeom prst="rect">
            <a:avLst/>
          </a:prstGeom>
        </p:spPr>
        <p:txBody>
          <a:bodyPr wrap="square">
            <a:spAutoFit/>
          </a:bodyPr>
          <a:lstStyle/>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מתקשרת בתחילת שנת 2020 בחוזה עם לקוח להקמת מבנה על קרקע של הלקוח תמורת 100 מיליון שקל.</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שירותי ההקמה מהווים מחויבות ביצוע אחת המקוימת לאורך זמן.</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עלויות ההקמה הצפויות הינן 80 מיליון שקל.</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בתום שנת 2020 שיעור ההשלמה על בסיס יחס העלויות הוא 25% (= 80 / 20), ולכן מוכרת הכנסה בסך 25 מיליון שקל (= 25% * 100)</a:t>
            </a:r>
          </a:p>
          <a:p>
            <a:pPr marL="285750" indent="-285750" algn="just" rtl="1">
              <a:lnSpc>
                <a:spcPct val="107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בתחילת שנת 2021 מתבצע תיקון חוזה, לפיו החברה מבטיחה לשנות את עיצוב הפנים של המבנה תמורת תוספת תמורה בסך 15 מיליון שקל. עלויות השינוי הצפויות הן 5 מיליון שקל. </a:t>
            </a:r>
          </a:p>
          <a:p>
            <a:pPr marL="285750" indent="-285750" algn="just" rtl="1">
              <a:lnSpc>
                <a:spcPct val="107000"/>
              </a:lnSpc>
              <a:spcAft>
                <a:spcPts val="800"/>
              </a:spcAft>
              <a:buClr>
                <a:srgbClr val="28DAFD"/>
              </a:buClr>
              <a:buFont typeface="Wingdings" panose="05000000000000000000" pitchFamily="2" charset="2"/>
              <a:buChar char="§"/>
            </a:pPr>
            <a:endParaRPr lang="he-IL" dirty="0">
              <a:solidFill>
                <a:srgbClr val="142C49"/>
              </a:solidFill>
              <a:latin typeface="Calibri" panose="020F0502020204030204" pitchFamily="34" charset="0"/>
            </a:endParaRPr>
          </a:p>
          <a:p>
            <a:pPr algn="just" rtl="1">
              <a:lnSpc>
                <a:spcPct val="107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אופן הטיפול החשבונאי בתיקון החוזה</a:t>
            </a:r>
          </a:p>
          <a:p>
            <a:pPr algn="just" rtl="1">
              <a:lnSpc>
                <a:spcPct val="107000"/>
              </a:lnSpc>
              <a:spcAft>
                <a:spcPts val="800"/>
              </a:spcAft>
              <a:buClr>
                <a:srgbClr val="28DAFD"/>
              </a:buClr>
            </a:pPr>
            <a:endParaRPr lang="he-IL"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endParaRPr lang="he-IL" dirty="0">
              <a:solidFill>
                <a:srgbClr val="142C49"/>
              </a:solidFill>
              <a:latin typeface="Calibri" panose="020F0502020204030204" pitchFamily="34" charset="0"/>
            </a:endParaRPr>
          </a:p>
          <a:p>
            <a:pPr marL="285750" indent="-285750" algn="just" rtl="1">
              <a:lnSpc>
                <a:spcPct val="107000"/>
              </a:lnSpc>
              <a:spcAft>
                <a:spcPts val="800"/>
              </a:spcAft>
              <a:buClr>
                <a:srgbClr val="28DAFD"/>
              </a:buClr>
              <a:buFont typeface="Wingdings" panose="05000000000000000000" pitchFamily="2" charset="2"/>
              <a:buChar char="§"/>
            </a:pP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457658854"/>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49175"/>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פתרון דוגמא ב'</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263047" y="458162"/>
            <a:ext cx="6186510" cy="3884525"/>
          </a:xfrm>
          <a:prstGeom prst="rect">
            <a:avLst/>
          </a:prstGeom>
        </p:spPr>
        <p:txBody>
          <a:bodyPr wrap="square">
            <a:spAutoFit/>
          </a:bodyPr>
          <a:lstStyle/>
          <a:p>
            <a:pPr algn="just" rtl="1">
              <a:lnSpc>
                <a:spcPct val="150000"/>
              </a:lnSpc>
              <a:spcAft>
                <a:spcPts val="800"/>
              </a:spcAft>
              <a:buClr>
                <a:srgbClr val="28DAFD"/>
              </a:buClr>
            </a:pPr>
            <a:r>
              <a:rPr lang="he-IL" dirty="0">
                <a:solidFill>
                  <a:srgbClr val="142C49"/>
                </a:solidFill>
                <a:latin typeface="Calibri" panose="020F0502020204030204" pitchFamily="34" charset="0"/>
              </a:rPr>
              <a:t>במקרה זה, הסחורות והשירותים המובטחים במועד תיקון החוזה אינם מובחנים מהסחורות והשירותים שסופקו עד כה. לכן, יש לטפל בתיקון החוזה כהמשך החוזה הקיים (</a:t>
            </a:r>
            <a:r>
              <a:rPr lang="en-US" dirty="0">
                <a:solidFill>
                  <a:srgbClr val="142C49"/>
                </a:solidFill>
                <a:latin typeface="Calibri" panose="020F0502020204030204" pitchFamily="34" charset="0"/>
              </a:rPr>
              <a:t>catch-up</a:t>
            </a:r>
            <a:r>
              <a:rPr lang="he-IL" dirty="0">
                <a:solidFill>
                  <a:srgbClr val="142C49"/>
                </a:solidFill>
                <a:latin typeface="Calibri" panose="020F0502020204030204" pitchFamily="34" charset="0"/>
              </a:rPr>
              <a:t>).</a:t>
            </a:r>
          </a:p>
          <a:p>
            <a:pPr algn="just" rtl="1">
              <a:lnSpc>
                <a:spcPct val="150000"/>
              </a:lnSpc>
              <a:spcAft>
                <a:spcPts val="800"/>
              </a:spcAft>
              <a:buClr>
                <a:srgbClr val="28DAFD"/>
              </a:buClr>
            </a:pPr>
            <a:endParaRPr lang="he-IL" dirty="0">
              <a:solidFill>
                <a:srgbClr val="142C49"/>
              </a:solidFill>
              <a:latin typeface="Calibri" panose="020F0502020204030204" pitchFamily="34" charset="0"/>
            </a:endParaRPr>
          </a:p>
          <a:p>
            <a:pPr algn="just" rtl="1">
              <a:lnSpc>
                <a:spcPct val="150000"/>
              </a:lnSpc>
              <a:spcAft>
                <a:spcPts val="800"/>
              </a:spcAft>
              <a:buClr>
                <a:srgbClr val="28DAFD"/>
              </a:buClr>
            </a:pPr>
            <a:r>
              <a:rPr lang="he-IL" dirty="0">
                <a:solidFill>
                  <a:srgbClr val="142C49"/>
                </a:solidFill>
                <a:latin typeface="Calibri" panose="020F0502020204030204" pitchFamily="34" charset="0"/>
              </a:rPr>
              <a:t>כפועל יוצא, במועד תיקון החוזה שיעור ההשלמה הוא 23.5% </a:t>
            </a:r>
          </a:p>
          <a:p>
            <a:pPr algn="just" rtl="1">
              <a:lnSpc>
                <a:spcPct val="150000"/>
              </a:lnSpc>
              <a:spcAft>
                <a:spcPts val="800"/>
              </a:spcAft>
              <a:buClr>
                <a:srgbClr val="28DAFD"/>
              </a:buClr>
            </a:pPr>
            <a:r>
              <a:rPr lang="he-IL" dirty="0">
                <a:solidFill>
                  <a:srgbClr val="142C49"/>
                </a:solidFill>
                <a:latin typeface="Calibri" panose="020F0502020204030204" pitchFamily="34" charset="0"/>
              </a:rPr>
              <a:t>= (5 + 80) / 20. </a:t>
            </a:r>
          </a:p>
          <a:p>
            <a:pPr algn="just" rtl="1">
              <a:lnSpc>
                <a:spcPct val="150000"/>
              </a:lnSpc>
              <a:spcAft>
                <a:spcPts val="800"/>
              </a:spcAft>
              <a:buClr>
                <a:srgbClr val="28DAFD"/>
              </a:buClr>
            </a:pPr>
            <a:r>
              <a:rPr lang="he-IL" dirty="0">
                <a:solidFill>
                  <a:srgbClr val="142C49"/>
                </a:solidFill>
                <a:latin typeface="Calibri" panose="020F0502020204030204" pitchFamily="34" charset="0"/>
              </a:rPr>
              <a:t>לכן, במועד תיקון החוזה יש להכיר בהכנסה בסך  2 מיליון שקל </a:t>
            </a:r>
          </a:p>
          <a:p>
            <a:pPr algn="just" rtl="1">
              <a:lnSpc>
                <a:spcPct val="150000"/>
              </a:lnSpc>
              <a:spcAft>
                <a:spcPts val="800"/>
              </a:spcAft>
              <a:buClr>
                <a:srgbClr val="28DAFD"/>
              </a:buClr>
            </a:pPr>
            <a:r>
              <a:rPr lang="he-IL" dirty="0">
                <a:solidFill>
                  <a:srgbClr val="142C49"/>
                </a:solidFill>
                <a:latin typeface="Calibri" panose="020F0502020204030204" pitchFamily="34" charset="0"/>
              </a:rPr>
              <a:t>= 25 - 23.5% * (15 + 100)</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31740338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3532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לשלם ללקוח – </a:t>
            </a:r>
          </a:p>
          <a:p>
            <a:pPr algn="ctr" rtl="1">
              <a:lnSpc>
                <a:spcPct val="90000"/>
              </a:lnSpc>
            </a:pPr>
            <a:r>
              <a:rPr lang="he-IL" altLang="he-IL" sz="2500" b="1" dirty="0">
                <a:solidFill>
                  <a:schemeClr val="bg1"/>
                </a:solidFill>
                <a:effectLst>
                  <a:outerShdw blurRad="38100" dist="38100" dir="2700000" algn="tl">
                    <a:srgbClr val="000000">
                      <a:alpha val="43137"/>
                    </a:srgbClr>
                  </a:outerShdw>
                </a:effectLst>
                <a:latin typeface="Arial"/>
                <a:cs typeface="Arial"/>
              </a:rPr>
              <a:t>הצגת הסוגייה</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649368" y="586917"/>
            <a:ext cx="5731889" cy="4618059"/>
          </a:xfrm>
          <a:prstGeom prst="rect">
            <a:avLst/>
          </a:prstGeom>
        </p:spPr>
        <p:txBody>
          <a:bodyPr wrap="square">
            <a:spAutoFit/>
          </a:bodyPr>
          <a:lstStyle/>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במצבים שבהם הישות המדווחת מעבירה בעצמה תמורה ללקוח, כפי שמקובל למשל בתעשיית המזון בה ספקים משלמים לרשתות השיווק בכדי לקדם את המכירות של מוצריהם, עולה סוגיה מעניינת ורגישה שנוגעת לקביעת מחיר העסקה (שלב </a:t>
            </a:r>
            <a:r>
              <a:rPr lang="en-US" dirty="0">
                <a:solidFill>
                  <a:srgbClr val="142C49"/>
                </a:solidFill>
                <a:latin typeface="Calibri" panose="020F0502020204030204" pitchFamily="34" charset="0"/>
              </a:rPr>
              <a:t>III</a:t>
            </a:r>
            <a:r>
              <a:rPr lang="he-IL" dirty="0">
                <a:solidFill>
                  <a:srgbClr val="142C49"/>
                </a:solidFill>
                <a:latin typeface="Calibri" panose="020F0502020204030204" pitchFamily="34" charset="0"/>
              </a:rPr>
              <a:t>).</a:t>
            </a:r>
          </a:p>
          <a:p>
            <a:pPr algn="just" rtl="1">
              <a:lnSpc>
                <a:spcPct val="150000"/>
              </a:lnSpc>
              <a:buClr>
                <a:srgbClr val="28DAFD"/>
              </a:buClr>
            </a:pPr>
            <a:endParaRPr lang="he-IL" dirty="0">
              <a:solidFill>
                <a:srgbClr val="142C49"/>
              </a:solidFill>
              <a:latin typeface="Calibri" panose="020F0502020204030204" pitchFamily="34" charset="0"/>
            </a:endParaRP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הסוגייה היא האם יש לטפל בתמורה לשלם ללקוח:</a:t>
            </a:r>
          </a:p>
          <a:p>
            <a:pPr marL="742950" lvl="1" indent="-285750" algn="just" rtl="1">
              <a:lnSpc>
                <a:spcPct val="150000"/>
              </a:lnSpc>
              <a:buClr>
                <a:srgbClr val="28DAFD"/>
              </a:buClr>
              <a:buFont typeface="Arial" panose="020B0604020202020204" pitchFamily="34" charset="0"/>
              <a:buChar char="•"/>
            </a:pPr>
            <a:r>
              <a:rPr lang="he-IL" dirty="0">
                <a:solidFill>
                  <a:srgbClr val="142C49"/>
                </a:solidFill>
                <a:latin typeface="Calibri" panose="020F0502020204030204" pitchFamily="34" charset="0"/>
              </a:rPr>
              <a:t>כהקטנה של מחיר העסקה וכתוצאה מכך כהקטנה של ההכנסות או לחילופין,</a:t>
            </a:r>
          </a:p>
          <a:p>
            <a:pPr marL="742950" lvl="1" indent="-285750" algn="just" rtl="1">
              <a:lnSpc>
                <a:spcPct val="150000"/>
              </a:lnSpc>
              <a:buClr>
                <a:srgbClr val="28DAFD"/>
              </a:buClr>
              <a:buFont typeface="Arial" panose="020B0604020202020204" pitchFamily="34" charset="0"/>
              <a:buChar char="•"/>
            </a:pPr>
            <a:r>
              <a:rPr lang="he-IL" dirty="0">
                <a:solidFill>
                  <a:srgbClr val="142C49"/>
                </a:solidFill>
                <a:latin typeface="Calibri" panose="020F0502020204030204" pitchFamily="34" charset="0"/>
              </a:rPr>
              <a:t>שלא להקטין את סעיף ההכנסות אלא להגדיל את סעיפי ההוצאות – כדוגמת הוצאות מכירה ושיווק</a:t>
            </a:r>
            <a:r>
              <a:rPr lang="he-IL" dirty="0"/>
              <a:t>.   </a:t>
            </a:r>
            <a:endParaRPr lang="en-US" dirty="0"/>
          </a:p>
        </p:txBody>
      </p:sp>
    </p:spTree>
    <p:custDataLst>
      <p:tags r:id="rId1"/>
    </p:custDataLst>
    <p:extLst>
      <p:ext uri="{BB962C8B-B14F-4D97-AF65-F5344CB8AC3E}">
        <p14:creationId xmlns:p14="http://schemas.microsoft.com/office/powerpoint/2010/main" val="1230625149"/>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15127"/>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דוגמא ג'</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341875" y="619726"/>
            <a:ext cx="6186510" cy="3783728"/>
          </a:xfrm>
          <a:prstGeom prst="rect">
            <a:avLst/>
          </a:prstGeom>
        </p:spPr>
        <p:txBody>
          <a:bodyPr wrap="square">
            <a:spAutoFit/>
          </a:bodyPr>
          <a:lstStyle/>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בנתוני הדוגמה הקודמת, לפי תיקון החוזה בתחילת שנת 2021 החברה מבטיחה למכור מקום חניה בבניין סמוך (במקום שינוי עיצוב הפנים) תמורת 15 מיליון שקל.</a:t>
            </a:r>
          </a:p>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מחיר המכירה הנפרד של החניה במועד תיקון החוזה הוא 25 מיליון שקל.</a:t>
            </a:r>
          </a:p>
          <a:p>
            <a:pPr algn="just" rtl="1">
              <a:lnSpc>
                <a:spcPct val="150000"/>
              </a:lnSpc>
              <a:spcAft>
                <a:spcPts val="800"/>
              </a:spcAft>
              <a:buClr>
                <a:srgbClr val="28DAFD"/>
              </a:buClr>
            </a:pPr>
            <a:endParaRPr lang="he-IL" dirty="0">
              <a:solidFill>
                <a:srgbClr val="142C49"/>
              </a:solidFill>
              <a:latin typeface="Calibri" panose="020F0502020204030204" pitchFamily="34" charset="0"/>
            </a:endParaRPr>
          </a:p>
          <a:p>
            <a:pPr algn="just" rtl="1">
              <a:lnSpc>
                <a:spcPct val="150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אופן הטיפול החשבונאי בתיקון החוזה</a:t>
            </a:r>
          </a:p>
          <a:p>
            <a:pPr algn="just" rtl="1">
              <a:lnSpc>
                <a:spcPct val="150000"/>
              </a:lnSpc>
              <a:spcAft>
                <a:spcPts val="800"/>
              </a:spcAft>
              <a:buClr>
                <a:srgbClr val="28DAFD"/>
              </a:buClr>
            </a:pP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907283977"/>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15127"/>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 -</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פתרון דוגמא ג'</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3" name="מלבן 2"/>
          <p:cNvSpPr/>
          <p:nvPr/>
        </p:nvSpPr>
        <p:spPr>
          <a:xfrm>
            <a:off x="611189" y="990216"/>
            <a:ext cx="5798953" cy="1396664"/>
          </a:xfrm>
          <a:prstGeom prst="rect">
            <a:avLst/>
          </a:prstGeom>
        </p:spPr>
        <p:txBody>
          <a:bodyPr wrap="square">
            <a:spAutoFit/>
          </a:bodyPr>
          <a:lstStyle/>
          <a:p>
            <a:pPr algn="just" rtl="1">
              <a:lnSpc>
                <a:spcPct val="150000"/>
              </a:lnSpc>
              <a:spcAft>
                <a:spcPts val="800"/>
              </a:spcAft>
              <a:buClr>
                <a:srgbClr val="28DAFD"/>
              </a:buClr>
            </a:pPr>
            <a:r>
              <a:rPr lang="he-IL" dirty="0">
                <a:solidFill>
                  <a:srgbClr val="142C49"/>
                </a:solidFill>
                <a:latin typeface="Calibri" panose="020F0502020204030204" pitchFamily="34" charset="0"/>
              </a:rPr>
              <a:t>במקרה זה, ההבטחה למכור מקום חניה הינה מובחנת, אולם מחיר תיקון החוזה אינו משקף את מחיר המכירה הנפרד שלה.</a:t>
            </a:r>
          </a:p>
          <a:p>
            <a:pPr algn="just" rtl="1">
              <a:lnSpc>
                <a:spcPct val="150000"/>
              </a:lnSpc>
              <a:spcAft>
                <a:spcPts val="800"/>
              </a:spcAft>
              <a:buClr>
                <a:srgbClr val="28DAFD"/>
              </a:buClr>
            </a:pPr>
            <a:r>
              <a:rPr lang="he-IL" dirty="0">
                <a:solidFill>
                  <a:srgbClr val="142C49"/>
                </a:solidFill>
                <a:latin typeface="Calibri" panose="020F0502020204030204" pitchFamily="34" charset="0"/>
              </a:rPr>
              <a:t>לכן, יש לטפל בתיקון החוזה כהמשך החוזה הקיים (</a:t>
            </a:r>
            <a:r>
              <a:rPr lang="en-US" dirty="0">
                <a:solidFill>
                  <a:srgbClr val="142C49"/>
                </a:solidFill>
                <a:latin typeface="Calibri" panose="020F0502020204030204" pitchFamily="34" charset="0"/>
              </a:rPr>
              <a:t>catch-up</a:t>
            </a:r>
            <a:r>
              <a:rPr lang="he-IL" dirty="0">
                <a:solidFill>
                  <a:srgbClr val="142C49"/>
                </a:solidFill>
                <a:latin typeface="Calibri" panose="020F0502020204030204" pitchFamily="34" charset="0"/>
              </a:rPr>
              <a:t>).</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132327159"/>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40387"/>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דוגמא ד'</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11" name="מלבן 10"/>
          <p:cNvSpPr/>
          <p:nvPr/>
        </p:nvSpPr>
        <p:spPr>
          <a:xfrm>
            <a:off x="341875" y="197257"/>
            <a:ext cx="6186510" cy="5642570"/>
          </a:xfrm>
          <a:prstGeom prst="rect">
            <a:avLst/>
          </a:prstGeom>
        </p:spPr>
        <p:txBody>
          <a:bodyPr wrap="square">
            <a:spAutoFit/>
          </a:bodyPr>
          <a:lstStyle/>
          <a:p>
            <a:pPr marL="285750"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מציעה שירותי ניקיון שנתיים בשתי חלופות:</a:t>
            </a:r>
          </a:p>
          <a:p>
            <a:pPr marL="742950" lvl="1" indent="-285750" algn="just" rtl="1">
              <a:lnSpc>
                <a:spcPct val="150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ניקיון בסיסי – מחיר מכירה נפרד בסך 100 אלפי ש"ח (עלות בסך 60 אלפי ש"ח)</a:t>
            </a:r>
          </a:p>
          <a:p>
            <a:pPr marL="742950" lvl="1" indent="-285750" algn="just" rtl="1">
              <a:lnSpc>
                <a:spcPct val="150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ניקיון יסודי – מחיר מכירה נפרד בסך 200 אלפי ש"ח (עלות בסך 120 אלפי ש"ח)</a:t>
            </a:r>
          </a:p>
          <a:p>
            <a:pPr marL="285750" lvl="1"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בתחילת שנת 2020 החברה מתקשרת בחוזה עם לקוח למתן שירותי ניקיון בסיסי למשך שנתיים תמורת 200 אלפי ש"ח.</a:t>
            </a:r>
          </a:p>
          <a:p>
            <a:pPr marL="285750" lvl="1" indent="-285750" algn="just" rtl="1">
              <a:lnSpc>
                <a:spcPct val="150000"/>
              </a:lnSpc>
              <a:spcAft>
                <a:spcPts val="800"/>
              </a:spcAft>
              <a:buClr>
                <a:srgbClr val="28DAFD"/>
              </a:buClr>
              <a:buFont typeface="Wingdings" panose="05000000000000000000" pitchFamily="2" charset="2"/>
              <a:buChar char="§"/>
            </a:pPr>
            <a:r>
              <a:rPr lang="he-IL" dirty="0">
                <a:solidFill>
                  <a:srgbClr val="142C49"/>
                </a:solidFill>
                <a:latin typeface="Calibri" panose="020F0502020204030204" pitchFamily="34" charset="0"/>
              </a:rPr>
              <a:t>בתום שנת 2020 מתבצע תיקון חוזה, לפיו החברה מבטיחה לשדרג את שירותי הניקיון בשנת 2021 לניקיון יסודות תמורת 70 אלפי ש"ח.</a:t>
            </a:r>
          </a:p>
          <a:p>
            <a:pPr marL="0" lvl="1" algn="just" rtl="1">
              <a:lnSpc>
                <a:spcPct val="150000"/>
              </a:lnSpc>
              <a:spcAft>
                <a:spcPts val="800"/>
              </a:spcAft>
              <a:buClr>
                <a:srgbClr val="28DAFD"/>
              </a:buClr>
            </a:pPr>
            <a:r>
              <a:rPr lang="he-IL" b="1" dirty="0">
                <a:solidFill>
                  <a:srgbClr val="142C49"/>
                </a:solidFill>
                <a:latin typeface="Calibri" panose="020F0502020204030204" pitchFamily="34" charset="0"/>
              </a:rPr>
              <a:t>נדרש: </a:t>
            </a:r>
            <a:r>
              <a:rPr lang="he-IL" dirty="0">
                <a:solidFill>
                  <a:srgbClr val="142C49"/>
                </a:solidFill>
                <a:latin typeface="Calibri" panose="020F0502020204030204" pitchFamily="34" charset="0"/>
              </a:rPr>
              <a:t>אופן הטיפול החשבונאי בתיקון החוזה</a:t>
            </a:r>
          </a:p>
          <a:p>
            <a:pPr marL="285750" lvl="1" indent="-285750" algn="just" rtl="1">
              <a:lnSpc>
                <a:spcPct val="150000"/>
              </a:lnSpc>
              <a:spcAft>
                <a:spcPts val="800"/>
              </a:spcAft>
              <a:buClr>
                <a:srgbClr val="28DAFD"/>
              </a:buClr>
              <a:buFont typeface="Wingdings" panose="05000000000000000000" pitchFamily="2" charset="2"/>
              <a:buChar char="§"/>
            </a:pPr>
            <a:endParaRPr lang="he-IL"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89556319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752449"/>
            <a:ext cx="3786188" cy="861774"/>
          </a:xfrm>
          <a:prstGeom prst="rect">
            <a:avLst/>
          </a:prstGeom>
          <a:noFill/>
        </p:spPr>
        <p:txBody>
          <a:bodyPr wrap="square" rtlCol="0">
            <a:spAutoFit/>
          </a:bodyPr>
          <a:lstStyle/>
          <a:p>
            <a:pPr algn="ctr" rtl="1"/>
            <a:r>
              <a:rPr lang="he-IL" sz="2500" b="1" dirty="0">
                <a:solidFill>
                  <a:srgbClr val="28DAFD"/>
                </a:solidFill>
                <a:effectLst>
                  <a:outerShdw blurRad="38100" dist="38100" dir="2700000" algn="tl">
                    <a:srgbClr val="000000">
                      <a:alpha val="43137"/>
                    </a:srgbClr>
                  </a:outerShdw>
                </a:effectLst>
                <a:latin typeface="Arial"/>
                <a:cs typeface="Arial"/>
              </a:rPr>
              <a:t>תיקון חוזה</a:t>
            </a:r>
          </a:p>
          <a:p>
            <a:pPr algn="ctr" rtl="1"/>
            <a:r>
              <a:rPr lang="he-IL" sz="2500" b="1" dirty="0">
                <a:solidFill>
                  <a:srgbClr val="28DAFD"/>
                </a:solidFill>
                <a:effectLst>
                  <a:outerShdw blurRad="38100" dist="38100" dir="2700000" algn="tl">
                    <a:srgbClr val="000000">
                      <a:alpha val="43137"/>
                    </a:srgbClr>
                  </a:outerShdw>
                </a:effectLst>
                <a:latin typeface="Arial"/>
                <a:cs typeface="Arial"/>
              </a:rPr>
              <a:t>פתרון דוגמא ד'</a:t>
            </a:r>
            <a:endParaRPr lang="en-US" sz="2500" b="1" dirty="0">
              <a:solidFill>
                <a:schemeClr val="bg1"/>
              </a:solidFill>
              <a:effectLst>
                <a:outerShdw blurRad="38100" dist="38100" dir="2700000" algn="tl">
                  <a:srgbClr val="000000">
                    <a:alpha val="43137"/>
                  </a:srgbClr>
                </a:outerShdw>
              </a:effectLst>
              <a:latin typeface="Arial"/>
              <a:cs typeface="Arial"/>
            </a:endParaRP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586447"/>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11" name="מלבן 10"/>
          <p:cNvSpPr/>
          <p:nvPr/>
        </p:nvSpPr>
        <p:spPr>
          <a:xfrm>
            <a:off x="341875" y="432434"/>
            <a:ext cx="6186510" cy="5642570"/>
          </a:xfrm>
          <a:prstGeom prst="rect">
            <a:avLst/>
          </a:prstGeom>
        </p:spPr>
        <p:txBody>
          <a:bodyPr wrap="square">
            <a:spAutoFit/>
          </a:bodyPr>
          <a:lstStyle/>
          <a:p>
            <a:pPr marL="0" lvl="1" algn="just" rtl="1">
              <a:lnSpc>
                <a:spcPct val="150000"/>
              </a:lnSpc>
              <a:spcAft>
                <a:spcPts val="800"/>
              </a:spcAft>
              <a:buClr>
                <a:srgbClr val="28DAFD"/>
              </a:buClr>
            </a:pPr>
            <a:r>
              <a:rPr lang="he-IL" dirty="0">
                <a:solidFill>
                  <a:srgbClr val="142C49"/>
                </a:solidFill>
                <a:latin typeface="Calibri" panose="020F0502020204030204" pitchFamily="34" charset="0"/>
              </a:rPr>
              <a:t>במקרה זה, על אף ששירותי הניקיון טופלו כמחויבות ביצוע אחת המקוימת לאורך שנתיים (סדרה), הרי שאין לטפל בשדרוג כהמשך החוזה הקיים (</a:t>
            </a:r>
            <a:r>
              <a:rPr lang="en-US" dirty="0">
                <a:solidFill>
                  <a:srgbClr val="142C49"/>
                </a:solidFill>
                <a:latin typeface="Calibri" panose="020F0502020204030204" pitchFamily="34" charset="0"/>
              </a:rPr>
              <a:t>catch-up</a:t>
            </a:r>
            <a:r>
              <a:rPr lang="he-IL" dirty="0">
                <a:solidFill>
                  <a:srgbClr val="142C49"/>
                </a:solidFill>
                <a:latin typeface="Calibri" panose="020F0502020204030204" pitchFamily="34" charset="0"/>
              </a:rPr>
              <a:t>). כפועל יוצא:</a:t>
            </a:r>
          </a:p>
          <a:p>
            <a:pPr marL="285750" lvl="1" indent="-285750" algn="just" rtl="1">
              <a:lnSpc>
                <a:spcPct val="150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אין לחשב שיעור השלמה חדש במועד השדרוג של 33.3% </a:t>
            </a:r>
          </a:p>
          <a:p>
            <a:pPr marL="0" lvl="1" algn="just" rtl="1">
              <a:lnSpc>
                <a:spcPct val="150000"/>
              </a:lnSpc>
              <a:spcAft>
                <a:spcPts val="800"/>
              </a:spcAft>
              <a:buClr>
                <a:srgbClr val="28DAFD"/>
              </a:buClr>
            </a:pPr>
            <a:r>
              <a:rPr lang="he-IL" dirty="0">
                <a:solidFill>
                  <a:srgbClr val="142C49"/>
                </a:solidFill>
                <a:latin typeface="Calibri" panose="020F0502020204030204" pitchFamily="34" charset="0"/>
              </a:rPr>
              <a:t>     = (120+60)/60</a:t>
            </a:r>
          </a:p>
          <a:p>
            <a:pPr marL="285750" lvl="1" indent="-285750" algn="just" rtl="1">
              <a:lnSpc>
                <a:spcPct val="150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אין להכיר בקיטון בהכנסה בתום שנת 2021 בסך 10 אלפי ש"ח </a:t>
            </a:r>
          </a:p>
          <a:p>
            <a:pPr marL="0" lvl="1" algn="just" rtl="1">
              <a:lnSpc>
                <a:spcPct val="150000"/>
              </a:lnSpc>
              <a:spcAft>
                <a:spcPts val="800"/>
              </a:spcAft>
              <a:buClr>
                <a:srgbClr val="28DAFD"/>
              </a:buClr>
            </a:pPr>
            <a:r>
              <a:rPr lang="he-IL" dirty="0">
                <a:solidFill>
                  <a:srgbClr val="142C49"/>
                </a:solidFill>
                <a:latin typeface="Calibri" panose="020F0502020204030204" pitchFamily="34" charset="0"/>
              </a:rPr>
              <a:t>     = 100 – (70 + 200) * 33.3%</a:t>
            </a:r>
          </a:p>
          <a:p>
            <a:pPr marL="285750" lvl="1" indent="-285750" algn="just" rtl="1">
              <a:lnSpc>
                <a:spcPct val="150000"/>
              </a:lnSpc>
              <a:spcAft>
                <a:spcPts val="800"/>
              </a:spcAft>
              <a:buClr>
                <a:srgbClr val="28DAFD"/>
              </a:buClr>
              <a:buFont typeface="Arial" panose="020B0604020202020204" pitchFamily="34" charset="0"/>
              <a:buChar char="•"/>
            </a:pPr>
            <a:r>
              <a:rPr lang="he-IL" dirty="0">
                <a:solidFill>
                  <a:srgbClr val="142C49"/>
                </a:solidFill>
                <a:latin typeface="Calibri" panose="020F0502020204030204" pitchFamily="34" charset="0"/>
              </a:rPr>
              <a:t>מכיוון שהשירותים שטרם הועברו במועד השדרוג מובחנים מהשירותים שהועברו עד מועד זה, יש לטפל בתיקון החוזה כביטול החוזה ויצירת חוזה חדש, ולהכיר בהכנסה בסך 170 אלפי שקל בשנת 2021.</a:t>
            </a:r>
          </a:p>
          <a:p>
            <a:pPr marL="285750" lvl="1" indent="-285750" algn="just" rtl="1">
              <a:lnSpc>
                <a:spcPct val="150000"/>
              </a:lnSpc>
              <a:spcAft>
                <a:spcPts val="800"/>
              </a:spcAft>
              <a:buClr>
                <a:srgbClr val="28DAFD"/>
              </a:buClr>
              <a:buFont typeface="Wingdings" panose="05000000000000000000" pitchFamily="2" charset="2"/>
              <a:buChar char="§"/>
            </a:pPr>
            <a:endParaRPr lang="he-IL"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4070783580"/>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5" y="897681"/>
            <a:ext cx="3786188" cy="784830"/>
          </a:xfrm>
          <a:prstGeom prst="rect">
            <a:avLst/>
          </a:prstGeom>
          <a:noFill/>
        </p:spPr>
        <p:txBody>
          <a:bodyPr wrap="square" rtlCol="0">
            <a:spAutoFit/>
          </a:bodyPr>
          <a:lstStyle/>
          <a:p>
            <a:pPr algn="ctr" rtl="1">
              <a:lnSpc>
                <a:spcPct val="90000"/>
              </a:lnSpc>
            </a:pPr>
            <a:r>
              <a:rPr lang="he-IL" altLang="he-IL" sz="2500" b="1" dirty="0">
                <a:solidFill>
                  <a:schemeClr val="bg1"/>
                </a:solidFill>
                <a:effectLst>
                  <a:outerShdw blurRad="38100" dist="38100" dir="2700000" algn="tl">
                    <a:srgbClr val="000000">
                      <a:alpha val="43137"/>
                    </a:srgbClr>
                  </a:outerShdw>
                </a:effectLst>
                <a:latin typeface="Arial"/>
                <a:cs typeface="Arial"/>
              </a:rPr>
              <a:t>הטיפול</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בתמורה לשלם ללקוח</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6" y="1890493"/>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313306" y="504529"/>
            <a:ext cx="5731889" cy="872034"/>
          </a:xfrm>
          <a:prstGeom prst="rect">
            <a:avLst/>
          </a:prstGeom>
        </p:spPr>
        <p:txBody>
          <a:bodyPr wrap="square">
            <a:spAutoFit/>
          </a:bodyPr>
          <a:lstStyle/>
          <a:p>
            <a:pPr algn="just" rtl="1">
              <a:lnSpc>
                <a:spcPct val="150000"/>
              </a:lnSpc>
            </a:pPr>
            <a:r>
              <a:rPr lang="he-IL" dirty="0">
                <a:solidFill>
                  <a:srgbClr val="142C49"/>
                </a:solidFill>
                <a:latin typeface="Calibri" panose="020F0502020204030204" pitchFamily="34" charset="0"/>
              </a:rPr>
              <a:t>כאשר מתקבלים סחורה או שירות מובחנים - יש לטפל ברכישת הסחורה או השירות בדומה לרכישות אחרות מספקים. (*)</a:t>
            </a:r>
          </a:p>
        </p:txBody>
      </p:sp>
      <p:sp>
        <p:nvSpPr>
          <p:cNvPr id="10" name="Rectangle 32"/>
          <p:cNvSpPr/>
          <p:nvPr/>
        </p:nvSpPr>
        <p:spPr>
          <a:xfrm>
            <a:off x="6151631" y="682017"/>
            <a:ext cx="222240" cy="215664"/>
          </a:xfrm>
          <a:prstGeom prst="rect">
            <a:avLst/>
          </a:prstGeom>
          <a:solidFill>
            <a:srgbClr val="28DA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מלבן 2"/>
          <p:cNvSpPr/>
          <p:nvPr/>
        </p:nvSpPr>
        <p:spPr>
          <a:xfrm>
            <a:off x="273709" y="1655147"/>
            <a:ext cx="5838325" cy="2956066"/>
          </a:xfrm>
          <a:prstGeom prst="rect">
            <a:avLst/>
          </a:prstGeom>
        </p:spPr>
        <p:txBody>
          <a:bodyPr wrap="square">
            <a:spAutoFit/>
          </a:bodyPr>
          <a:lstStyle/>
          <a:p>
            <a:pPr algn="just" rtl="1">
              <a:lnSpc>
                <a:spcPct val="150000"/>
              </a:lnSpc>
            </a:pPr>
            <a:r>
              <a:rPr lang="he-IL" dirty="0">
                <a:solidFill>
                  <a:srgbClr val="142C49"/>
                </a:solidFill>
                <a:latin typeface="Calibri" panose="020F0502020204030204" pitchFamily="34" charset="0"/>
              </a:rPr>
              <a:t>כאשר לא מתקבלים סחורה או שירות מובחנים - יש לטפל בתמורה לשלם ללקוח כהקטנה של מחיר העסקה, ולהכיר בהקטנת הכנסות במועד המאוחר מבין:</a:t>
            </a:r>
            <a:endParaRPr lang="en-US" dirty="0">
              <a:solidFill>
                <a:srgbClr val="142C49"/>
              </a:solidFill>
              <a:latin typeface="Calibri" panose="020F0502020204030204" pitchFamily="34" charset="0"/>
            </a:endParaRP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הכרה בהכנסות בגין העברה ללקוח של הסחורות או השירותים.</a:t>
            </a:r>
            <a:endParaRPr lang="en-US" dirty="0">
              <a:solidFill>
                <a:srgbClr val="142C49"/>
              </a:solidFill>
              <a:latin typeface="Calibri" panose="020F0502020204030204" pitchFamily="34" charset="0"/>
            </a:endParaRP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תשלום או הבטחה לשלם את התמורה ללקוח, גם כאשר התשלום מותנה באירוע עתידי.</a:t>
            </a:r>
            <a:endParaRPr lang="en-US" dirty="0">
              <a:solidFill>
                <a:srgbClr val="142C49"/>
              </a:solidFill>
              <a:latin typeface="Calibri" panose="020F0502020204030204" pitchFamily="34" charset="0"/>
            </a:endParaRPr>
          </a:p>
        </p:txBody>
      </p:sp>
      <p:sp>
        <p:nvSpPr>
          <p:cNvPr id="12" name="Rectangle 32"/>
          <p:cNvSpPr/>
          <p:nvPr/>
        </p:nvSpPr>
        <p:spPr>
          <a:xfrm>
            <a:off x="6172310" y="1795204"/>
            <a:ext cx="222240" cy="215664"/>
          </a:xfrm>
          <a:prstGeom prst="rect">
            <a:avLst/>
          </a:prstGeom>
          <a:solidFill>
            <a:srgbClr val="28DAF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מלבן 4"/>
          <p:cNvSpPr/>
          <p:nvPr/>
        </p:nvSpPr>
        <p:spPr>
          <a:xfrm>
            <a:off x="78154" y="4916309"/>
            <a:ext cx="6499039" cy="1200329"/>
          </a:xfrm>
          <a:prstGeom prst="rect">
            <a:avLst/>
          </a:prstGeom>
        </p:spPr>
        <p:txBody>
          <a:bodyPr wrap="square">
            <a:spAutoFit/>
          </a:bodyPr>
          <a:lstStyle/>
          <a:p>
            <a:pPr algn="just" rtl="1"/>
            <a:r>
              <a:rPr lang="he-IL" dirty="0">
                <a:solidFill>
                  <a:srgbClr val="142C49"/>
                </a:solidFill>
                <a:latin typeface="Calibri" panose="020F0502020204030204" pitchFamily="34" charset="0"/>
              </a:rPr>
              <a:t>(*) עם זאת, אם התמורה שיש לשלם ללקוח גבוהה מהשווי ההוגן של הסחורה או השירות המובחנים המתקבלים מהלקוח, יש לטפל בעודף כהקטנה של מחיר העסקה.</a:t>
            </a:r>
            <a:endParaRPr lang="en-US" dirty="0">
              <a:solidFill>
                <a:srgbClr val="142C49"/>
              </a:solidFill>
              <a:latin typeface="Calibri" panose="020F0502020204030204" pitchFamily="34" charset="0"/>
            </a:endParaRPr>
          </a:p>
          <a:p>
            <a:pPr algn="just" rtl="1"/>
            <a:r>
              <a:rPr lang="he-IL" dirty="0"/>
              <a:t> </a:t>
            </a:r>
            <a:endParaRPr lang="en-US" dirty="0"/>
          </a:p>
        </p:txBody>
      </p:sp>
      <p:sp>
        <p:nvSpPr>
          <p:cNvPr id="7" name="מלבן 6"/>
          <p:cNvSpPr/>
          <p:nvPr/>
        </p:nvSpPr>
        <p:spPr>
          <a:xfrm>
            <a:off x="6940062" y="2611005"/>
            <a:ext cx="3001230" cy="981423"/>
          </a:xfrm>
          <a:prstGeom prst="rect">
            <a:avLst/>
          </a:prstGeom>
        </p:spPr>
        <p:txBody>
          <a:bodyPr wrap="square">
            <a:spAutoFit/>
          </a:bodyPr>
          <a:lstStyle/>
          <a:p>
            <a:pPr algn="ctr" rtl="1">
              <a:lnSpc>
                <a:spcPct val="107000"/>
              </a:lnSpc>
              <a:spcAft>
                <a:spcPts val="800"/>
              </a:spcAft>
            </a:pPr>
            <a:r>
              <a:rPr lang="he-IL" dirty="0">
                <a:solidFill>
                  <a:schemeClr val="bg1"/>
                </a:solidFill>
                <a:latin typeface="Calibri" panose="020F0502020204030204" pitchFamily="34" charset="0"/>
                <a:ea typeface="Calibri" panose="020F0502020204030204" pitchFamily="34" charset="0"/>
              </a:rPr>
              <a:t>הטיפול תלוי בשאלה האם מתקבלים סחורה או שירות מובחנים</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57344447"/>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121591" y="991207"/>
            <a:ext cx="4855779"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שיש לשלם ללקוח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א'</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8866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250783" y="643082"/>
            <a:ext cx="6204725" cy="3787062"/>
          </a:xfrm>
          <a:prstGeom prst="rect">
            <a:avLst/>
          </a:prstGeom>
        </p:spPr>
        <p:txBody>
          <a:bodyPr wrap="square">
            <a:spAutoFit/>
          </a:bodyPr>
          <a:lstStyle/>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חברה לייצור מזון מתקשרת בחוזה עם רשת שיווק למכירת יחידות מוצר בסך לפחות 1,000 שקלים למשך שנה. </a:t>
            </a:r>
          </a:p>
          <a:p>
            <a:pPr algn="just" rtl="1">
              <a:lnSpc>
                <a:spcPct val="150000"/>
              </a:lnSpc>
              <a:buClr>
                <a:srgbClr val="28DAFD"/>
              </a:buClr>
            </a:pPr>
            <a:endParaRPr lang="he-IL" dirty="0">
              <a:solidFill>
                <a:srgbClr val="142C49"/>
              </a:solidFill>
              <a:latin typeface="Calibri" panose="020F0502020204030204" pitchFamily="34" charset="0"/>
            </a:endParaRP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ברבעון הראשון רשת השיווק רוכשת יחידות מוצר בסך 300 שקלים.</a:t>
            </a:r>
          </a:p>
          <a:p>
            <a:pPr algn="just" rtl="1">
              <a:lnSpc>
                <a:spcPct val="150000"/>
              </a:lnSpc>
              <a:buClr>
                <a:srgbClr val="28DAFD"/>
              </a:buClr>
            </a:pPr>
            <a:endParaRPr lang="he-IL" dirty="0">
              <a:solidFill>
                <a:srgbClr val="142C49"/>
              </a:solidFill>
              <a:latin typeface="Calibri" panose="020F0502020204030204" pitchFamily="34" charset="0"/>
            </a:endParaRPr>
          </a:p>
          <a:p>
            <a:pPr marL="285750" indent="-285750" algn="just" rtl="1">
              <a:lnSpc>
                <a:spcPct val="150000"/>
              </a:lnSpc>
              <a:buClr>
                <a:srgbClr val="28DAFD"/>
              </a:buClr>
              <a:buFont typeface="Wingdings" panose="05000000000000000000" pitchFamily="2" charset="2"/>
              <a:buChar char="§"/>
            </a:pPr>
            <a:r>
              <a:rPr lang="he-IL" dirty="0">
                <a:solidFill>
                  <a:srgbClr val="142C49"/>
                </a:solidFill>
                <a:latin typeface="Calibri" panose="020F0502020204030204" pitchFamily="34" charset="0"/>
              </a:rPr>
              <a:t>במועד ההתקשרות בחוזה, החברה נדרשת לשלם לרשת השיווק תשלום מראש שאינו ניתן להחזרה בסך 100 שקלים לצורך מימון עלויות התאמת המדפים למוצר.</a:t>
            </a:r>
            <a:endParaRPr lang="en-US" dirty="0">
              <a:solidFill>
                <a:srgbClr val="142C49"/>
              </a:solidFill>
              <a:latin typeface="Calibri" panose="020F0502020204030204" pitchFamily="34" charset="0"/>
            </a:endParaRPr>
          </a:p>
        </p:txBody>
      </p:sp>
      <p:sp>
        <p:nvSpPr>
          <p:cNvPr id="9" name="TextBox 8"/>
          <p:cNvSpPr txBox="1"/>
          <p:nvPr/>
        </p:nvSpPr>
        <p:spPr>
          <a:xfrm>
            <a:off x="7229231" y="2335696"/>
            <a:ext cx="2805723" cy="707886"/>
          </a:xfrm>
          <a:prstGeom prst="rect">
            <a:avLst/>
          </a:prstGeom>
          <a:noFill/>
        </p:spPr>
        <p:txBody>
          <a:bodyPr wrap="square" rtlCol="1">
            <a:spAutoFit/>
          </a:bodyPr>
          <a:lstStyle/>
          <a:p>
            <a:pPr algn="ctr" rtl="1"/>
            <a:r>
              <a:rPr lang="he-IL" sz="2000" dirty="0">
                <a:solidFill>
                  <a:schemeClr val="bg1"/>
                </a:solidFill>
              </a:rPr>
              <a:t>מימון עלויות התאמת מדפים למוצר</a:t>
            </a:r>
            <a:endParaRPr lang="en-US" sz="2000" dirty="0">
              <a:solidFill>
                <a:schemeClr val="bg1"/>
              </a:solidFill>
            </a:endParaRPr>
          </a:p>
        </p:txBody>
      </p:sp>
    </p:spTree>
    <p:custDataLst>
      <p:tags r:id="rId1"/>
    </p:custDataLst>
    <p:extLst>
      <p:ext uri="{BB962C8B-B14F-4D97-AF65-F5344CB8AC3E}">
        <p14:creationId xmlns:p14="http://schemas.microsoft.com/office/powerpoint/2010/main" val="2793193388"/>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5" y="964351"/>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שיש לשלם ללקוח</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א'</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8866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9" name="TextBox 8"/>
          <p:cNvSpPr txBox="1"/>
          <p:nvPr/>
        </p:nvSpPr>
        <p:spPr>
          <a:xfrm>
            <a:off x="7229231" y="2335696"/>
            <a:ext cx="2805723" cy="707886"/>
          </a:xfrm>
          <a:prstGeom prst="rect">
            <a:avLst/>
          </a:prstGeom>
          <a:noFill/>
        </p:spPr>
        <p:txBody>
          <a:bodyPr wrap="square" rtlCol="1">
            <a:spAutoFit/>
          </a:bodyPr>
          <a:lstStyle/>
          <a:p>
            <a:pPr algn="ctr" rtl="1"/>
            <a:r>
              <a:rPr lang="he-IL" sz="2000" dirty="0">
                <a:solidFill>
                  <a:schemeClr val="bg1"/>
                </a:solidFill>
              </a:rPr>
              <a:t>פתרון</a:t>
            </a:r>
          </a:p>
          <a:p>
            <a:pPr algn="ctr" rtl="1"/>
            <a:endParaRPr lang="he-IL" sz="2000" dirty="0">
              <a:solidFill>
                <a:schemeClr val="bg1"/>
              </a:solidFill>
            </a:endParaRPr>
          </a:p>
        </p:txBody>
      </p:sp>
      <p:sp>
        <p:nvSpPr>
          <p:cNvPr id="3" name="מלבן 2"/>
          <p:cNvSpPr/>
          <p:nvPr/>
        </p:nvSpPr>
        <p:spPr>
          <a:xfrm>
            <a:off x="343877" y="587864"/>
            <a:ext cx="6182396" cy="3576748"/>
          </a:xfrm>
          <a:prstGeom prst="rect">
            <a:avLst/>
          </a:prstGeom>
        </p:spPr>
        <p:txBody>
          <a:bodyPr wrap="square">
            <a:spAutoFit/>
          </a:bodyPr>
          <a:lstStyle/>
          <a:p>
            <a:pPr algn="just" rtl="1">
              <a:lnSpc>
                <a:spcPct val="150000"/>
              </a:lnSpc>
              <a:spcAft>
                <a:spcPts val="800"/>
              </a:spcAft>
            </a:pPr>
            <a:r>
              <a:rPr lang="he-IL" dirty="0">
                <a:solidFill>
                  <a:srgbClr val="142C49"/>
                </a:solidFill>
                <a:latin typeface="Calibri" panose="020F0502020204030204" pitchFamily="34" charset="0"/>
              </a:rPr>
              <a:t>מדובר במקרה טיפוסי של תשלום יצרן מזון לרשת שיווק עבור מימון עלויות התאמת המדפים למוצר שלה. </a:t>
            </a:r>
            <a:endParaRPr lang="en-US" dirty="0">
              <a:solidFill>
                <a:srgbClr val="142C49"/>
              </a:solidFill>
              <a:latin typeface="Calibri" panose="020F0502020204030204" pitchFamily="34" charset="0"/>
            </a:endParaRPr>
          </a:p>
          <a:p>
            <a:pPr algn="just" rtl="1">
              <a:lnSpc>
                <a:spcPct val="150000"/>
              </a:lnSpc>
              <a:spcAft>
                <a:spcPts val="800"/>
              </a:spcAft>
            </a:pPr>
            <a:r>
              <a:rPr lang="he-IL" dirty="0">
                <a:solidFill>
                  <a:srgbClr val="142C49"/>
                </a:solidFill>
                <a:latin typeface="Calibri" panose="020F0502020204030204" pitchFamily="34" charset="0"/>
              </a:rPr>
              <a:t>שימו לב, בתמורה לתשלום מראש, החברה אינה מקבלת מרשת השיווק נכס או שירות מובחנים, שכן החברה לא שולטת במדפים או בזכות השימוש בהם.</a:t>
            </a:r>
            <a:endParaRPr lang="en-US" dirty="0">
              <a:solidFill>
                <a:srgbClr val="142C49"/>
              </a:solidFill>
              <a:latin typeface="Calibri" panose="020F0502020204030204" pitchFamily="34" charset="0"/>
            </a:endParaRPr>
          </a:p>
          <a:p>
            <a:pPr algn="just" rtl="1">
              <a:lnSpc>
                <a:spcPct val="150000"/>
              </a:lnSpc>
              <a:spcAft>
                <a:spcPts val="800"/>
              </a:spcAft>
            </a:pPr>
            <a:r>
              <a:rPr lang="he-IL" dirty="0">
                <a:solidFill>
                  <a:srgbClr val="142C49"/>
                </a:solidFill>
                <a:latin typeface="Calibri" panose="020F0502020204030204" pitchFamily="34" charset="0"/>
              </a:rPr>
              <a:t>לכן, יש לטפל בתשלום מראש כהפחתה של 10% במחיר העסקה, ולא כהוצאה או כרכוש קבוע. למשל, ברבעון הראשון יש להכיר בהכנסות בסך 270 שקל = (0.9 * 300) בגין כל מוצר.</a:t>
            </a:r>
            <a:endParaRPr lang="en-US" dirty="0">
              <a:solidFill>
                <a:srgbClr val="142C49"/>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126036449"/>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36026" y="956581"/>
            <a:ext cx="3969574"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שיש לשלם ללקוח </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ב'</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8866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164668" y="650913"/>
            <a:ext cx="6204725" cy="3416320"/>
          </a:xfrm>
          <a:prstGeom prst="rect">
            <a:avLst/>
          </a:prstGeom>
        </p:spPr>
        <p:txBody>
          <a:bodyPr wrap="square">
            <a:spAutoFit/>
          </a:bodyPr>
          <a:lstStyle/>
          <a:p>
            <a:pPr algn="just" rtl="1">
              <a:lnSpc>
                <a:spcPct val="150000"/>
              </a:lnSpc>
            </a:pPr>
            <a:r>
              <a:rPr lang="he-IL" dirty="0">
                <a:solidFill>
                  <a:srgbClr val="142C49"/>
                </a:solidFill>
                <a:latin typeface="Calibri" panose="020F0502020204030204" pitchFamily="34" charset="0"/>
              </a:rPr>
              <a:t>יצרן מזון מתקשר בחוזה עם לקוח (רשת שיווק) למכירת סחורות. הלקוח מתחייב לספק שירותי פרסום למוצרי המזון של היצרן תמורת תשלום, בשני תרחישים:</a:t>
            </a:r>
            <a:endParaRPr lang="en-US" dirty="0">
              <a:solidFill>
                <a:srgbClr val="142C49"/>
              </a:solidFill>
              <a:latin typeface="Calibri" panose="020F0502020204030204" pitchFamily="34" charset="0"/>
            </a:endParaRPr>
          </a:p>
          <a:p>
            <a:pPr algn="just" rtl="1">
              <a:lnSpc>
                <a:spcPct val="150000"/>
              </a:lnSpc>
            </a:pPr>
            <a:r>
              <a:rPr lang="he-IL" b="1" dirty="0">
                <a:solidFill>
                  <a:srgbClr val="142C49"/>
                </a:solidFill>
                <a:latin typeface="Calibri" panose="020F0502020204030204" pitchFamily="34" charset="0"/>
              </a:rPr>
              <a:t>תרחיש 1 </a:t>
            </a:r>
            <a:endParaRPr lang="he-IL" dirty="0">
              <a:solidFill>
                <a:srgbClr val="142C49"/>
              </a:solidFill>
              <a:latin typeface="Calibri" panose="020F0502020204030204" pitchFamily="34" charset="0"/>
            </a:endParaRPr>
          </a:p>
          <a:p>
            <a:pPr algn="just" rtl="1">
              <a:lnSpc>
                <a:spcPct val="150000"/>
              </a:lnSpc>
            </a:pPr>
            <a:r>
              <a:rPr lang="he-IL" dirty="0">
                <a:solidFill>
                  <a:srgbClr val="142C49"/>
                </a:solidFill>
                <a:latin typeface="Calibri" panose="020F0502020204030204" pitchFamily="34" charset="0"/>
              </a:rPr>
              <a:t>שילוט בחנויות, מיקום בולט על המדף וקופונים בעלון המבצעים של הלקוח </a:t>
            </a:r>
            <a:endParaRPr lang="en-US" dirty="0">
              <a:solidFill>
                <a:srgbClr val="142C49"/>
              </a:solidFill>
              <a:latin typeface="Calibri" panose="020F0502020204030204" pitchFamily="34" charset="0"/>
            </a:endParaRPr>
          </a:p>
          <a:p>
            <a:pPr algn="just" rtl="1">
              <a:lnSpc>
                <a:spcPct val="150000"/>
              </a:lnSpc>
            </a:pPr>
            <a:r>
              <a:rPr lang="he-IL" b="1" dirty="0">
                <a:solidFill>
                  <a:srgbClr val="142C49"/>
                </a:solidFill>
                <a:latin typeface="Calibri" panose="020F0502020204030204" pitchFamily="34" charset="0"/>
              </a:rPr>
              <a:t>תרחיש 2</a:t>
            </a:r>
            <a:r>
              <a:rPr lang="he-IL" dirty="0">
                <a:solidFill>
                  <a:srgbClr val="142C49"/>
                </a:solidFill>
                <a:latin typeface="Calibri" panose="020F0502020204030204" pitchFamily="34" charset="0"/>
              </a:rPr>
              <a:t> </a:t>
            </a:r>
          </a:p>
          <a:p>
            <a:pPr algn="just" rtl="1">
              <a:lnSpc>
                <a:spcPct val="150000"/>
              </a:lnSpc>
            </a:pPr>
            <a:r>
              <a:rPr lang="he-IL" dirty="0">
                <a:solidFill>
                  <a:srgbClr val="142C49"/>
                </a:solidFill>
                <a:latin typeface="Calibri" panose="020F0502020204030204" pitchFamily="34" charset="0"/>
              </a:rPr>
              <a:t>פרסום בטלוויזיה וברדיו </a:t>
            </a:r>
            <a:endParaRPr lang="en-US" dirty="0">
              <a:solidFill>
                <a:srgbClr val="142C49"/>
              </a:solidFill>
              <a:latin typeface="Calibri" panose="020F0502020204030204" pitchFamily="34" charset="0"/>
            </a:endParaRPr>
          </a:p>
        </p:txBody>
      </p:sp>
      <p:sp>
        <p:nvSpPr>
          <p:cNvPr id="9" name="TextBox 8"/>
          <p:cNvSpPr txBox="1"/>
          <p:nvPr/>
        </p:nvSpPr>
        <p:spPr>
          <a:xfrm>
            <a:off x="7230370" y="2495714"/>
            <a:ext cx="2805723" cy="707886"/>
          </a:xfrm>
          <a:prstGeom prst="rect">
            <a:avLst/>
          </a:prstGeom>
          <a:noFill/>
        </p:spPr>
        <p:txBody>
          <a:bodyPr wrap="square" rtlCol="1">
            <a:spAutoFit/>
          </a:bodyPr>
          <a:lstStyle/>
          <a:p>
            <a:pPr algn="ctr" rtl="1"/>
            <a:r>
              <a:rPr lang="he-IL" sz="2000" dirty="0">
                <a:solidFill>
                  <a:schemeClr val="bg1"/>
                </a:solidFill>
              </a:rPr>
              <a:t>שילוט, מידוף וקופונים לעומת פרסום </a:t>
            </a:r>
            <a:endParaRPr lang="en-US" sz="2000" dirty="0">
              <a:solidFill>
                <a:schemeClr val="bg1"/>
              </a:solidFill>
            </a:endParaRPr>
          </a:p>
        </p:txBody>
      </p:sp>
    </p:spTree>
    <p:custDataLst>
      <p:tags r:id="rId1"/>
    </p:custDataLst>
    <p:extLst>
      <p:ext uri="{BB962C8B-B14F-4D97-AF65-F5344CB8AC3E}">
        <p14:creationId xmlns:p14="http://schemas.microsoft.com/office/powerpoint/2010/main" val="1313789845"/>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6387" y="0"/>
            <a:ext cx="3786188" cy="6115050"/>
          </a:xfrm>
          <a:prstGeom prst="rect">
            <a:avLst/>
          </a:prstGeom>
          <a:solidFill>
            <a:srgbClr val="142C4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paper-3213924.jpg"/>
          <p:cNvPicPr>
            <a:picLocks noChangeAspect="1"/>
          </p:cNvPicPr>
          <p:nvPr/>
        </p:nvPicPr>
        <p:blipFill rotWithShape="1">
          <a:blip r:embed="rId3">
            <a:alphaModFix amt="4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074" t="-402" r="31056" b="402"/>
          <a:stretch/>
        </p:blipFill>
        <p:spPr>
          <a:xfrm>
            <a:off x="6656387" y="-24698"/>
            <a:ext cx="3786188" cy="6141336"/>
          </a:xfrm>
          <a:prstGeom prst="rect">
            <a:avLst/>
          </a:prstGeom>
        </p:spPr>
      </p:pic>
      <p:sp>
        <p:nvSpPr>
          <p:cNvPr id="6" name="TextBox 5"/>
          <p:cNvSpPr txBox="1"/>
          <p:nvPr/>
        </p:nvSpPr>
        <p:spPr>
          <a:xfrm>
            <a:off x="6656387" y="949037"/>
            <a:ext cx="3786188" cy="784830"/>
          </a:xfrm>
          <a:prstGeom prst="rect">
            <a:avLst/>
          </a:prstGeom>
          <a:noFill/>
        </p:spPr>
        <p:txBody>
          <a:bodyPr wrap="square" rtlCol="0">
            <a:spAutoFit/>
          </a:bodyPr>
          <a:lstStyle/>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תמורה שיש לשלם ללקוח</a:t>
            </a:r>
          </a:p>
          <a:p>
            <a:pPr algn="ctr" rtl="1">
              <a:lnSpc>
                <a:spcPct val="90000"/>
              </a:lnSpc>
            </a:pPr>
            <a:r>
              <a:rPr lang="he-IL" altLang="he-IL" sz="2500" b="1" dirty="0">
                <a:solidFill>
                  <a:srgbClr val="28DAFD"/>
                </a:solidFill>
                <a:effectLst>
                  <a:outerShdw blurRad="38100" dist="38100" dir="2700000" algn="tl">
                    <a:srgbClr val="000000">
                      <a:alpha val="43137"/>
                    </a:srgbClr>
                  </a:outerShdw>
                </a:effectLst>
                <a:latin typeface="Arial"/>
                <a:cs typeface="Arial"/>
              </a:rPr>
              <a:t>דוגמא ב'</a:t>
            </a:r>
          </a:p>
        </p:txBody>
      </p:sp>
      <p:cxnSp>
        <p:nvCxnSpPr>
          <p:cNvPr id="23" name="Straight Connector 22"/>
          <p:cNvCxnSpPr/>
          <p:nvPr/>
        </p:nvCxnSpPr>
        <p:spPr>
          <a:xfrm>
            <a:off x="7435078" y="752449"/>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435078" y="1988664"/>
            <a:ext cx="2396309" cy="125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026359" y="5666962"/>
            <a:ext cx="805028" cy="276999"/>
          </a:xfrm>
          <a:prstGeom prst="rect">
            <a:avLst/>
          </a:prstGeom>
        </p:spPr>
        <p:txBody>
          <a:bodyPr wrap="none">
            <a:spAutoFit/>
          </a:bodyPr>
          <a:lstStyle/>
          <a:p>
            <a:pPr algn="r"/>
            <a:r>
              <a:rPr lang="he-IL" altLang="he-IL" sz="1200" dirty="0">
                <a:solidFill>
                  <a:schemeClr val="bg1"/>
                </a:solidFill>
                <a:cs typeface="Arial"/>
              </a:rPr>
              <a:t>שלומי שוב</a:t>
            </a:r>
            <a:endParaRPr lang="en-US" altLang="he-IL" sz="1200" dirty="0">
              <a:solidFill>
                <a:schemeClr val="bg1"/>
              </a:solidFill>
              <a:latin typeface="Arial"/>
              <a:cs typeface="Arial"/>
            </a:endParaRPr>
          </a:p>
        </p:txBody>
      </p:sp>
      <p:sp>
        <p:nvSpPr>
          <p:cNvPr id="2" name="מלבן 1"/>
          <p:cNvSpPr/>
          <p:nvPr/>
        </p:nvSpPr>
        <p:spPr>
          <a:xfrm>
            <a:off x="227730" y="392463"/>
            <a:ext cx="6204725" cy="4618059"/>
          </a:xfrm>
          <a:prstGeom prst="rect">
            <a:avLst/>
          </a:prstGeom>
        </p:spPr>
        <p:txBody>
          <a:bodyPr wrap="square">
            <a:spAutoFit/>
          </a:bodyPr>
          <a:lstStyle/>
          <a:p>
            <a:pPr algn="just" rtl="1">
              <a:lnSpc>
                <a:spcPct val="150000"/>
              </a:lnSpc>
            </a:pPr>
            <a:r>
              <a:rPr lang="he-IL" b="1" dirty="0">
                <a:solidFill>
                  <a:srgbClr val="142C49"/>
                </a:solidFill>
                <a:latin typeface="Calibri" panose="020F0502020204030204" pitchFamily="34" charset="0"/>
              </a:rPr>
              <a:t>תרחיש ראשון - יצרן המזון משלם עבור שילוט, מידוף וקופונים</a:t>
            </a:r>
          </a:p>
          <a:p>
            <a:pPr algn="just" rtl="1">
              <a:lnSpc>
                <a:spcPct val="150000"/>
              </a:lnSpc>
            </a:pPr>
            <a:r>
              <a:rPr lang="he-IL" dirty="0">
                <a:solidFill>
                  <a:srgbClr val="142C49"/>
                </a:solidFill>
                <a:latin typeface="Calibri" panose="020F0502020204030204" pitchFamily="34" charset="0"/>
              </a:rPr>
              <a:t>ההטבה היחידה שמקבל היצרן מהפרסום היא גידול במכירות של לקוח זה בלבד. לכן, השירות אינו מובחן מההבטחה לספק ללקוח את הסחורות, ויש להכיר בתשלום עבור השירות כהקטנה של מחיר העסקה.</a:t>
            </a:r>
          </a:p>
          <a:p>
            <a:pPr algn="just" rtl="1">
              <a:lnSpc>
                <a:spcPct val="150000"/>
              </a:lnSpc>
            </a:pPr>
            <a:r>
              <a:rPr lang="he-IL" dirty="0">
                <a:solidFill>
                  <a:srgbClr val="142C49"/>
                </a:solidFill>
                <a:latin typeface="Calibri" panose="020F0502020204030204" pitchFamily="34" charset="0"/>
              </a:rPr>
              <a:t> </a:t>
            </a:r>
            <a:endParaRPr lang="he-IL" b="1" dirty="0">
              <a:solidFill>
                <a:srgbClr val="142C49"/>
              </a:solidFill>
              <a:latin typeface="Calibri" panose="020F0502020204030204" pitchFamily="34" charset="0"/>
            </a:endParaRPr>
          </a:p>
          <a:p>
            <a:pPr algn="just" rtl="1">
              <a:lnSpc>
                <a:spcPct val="150000"/>
              </a:lnSpc>
            </a:pPr>
            <a:r>
              <a:rPr lang="he-IL" b="1" dirty="0">
                <a:solidFill>
                  <a:srgbClr val="142C49"/>
                </a:solidFill>
                <a:latin typeface="Calibri" panose="020F0502020204030204" pitchFamily="34" charset="0"/>
              </a:rPr>
              <a:t>תרחיש השני - יצרן המזון משלם על פרסום</a:t>
            </a:r>
          </a:p>
          <a:p>
            <a:pPr algn="just" rtl="1">
              <a:lnSpc>
                <a:spcPct val="150000"/>
              </a:lnSpc>
            </a:pPr>
            <a:r>
              <a:rPr lang="he-IL" dirty="0">
                <a:solidFill>
                  <a:srgbClr val="142C49"/>
                </a:solidFill>
                <a:latin typeface="Calibri" panose="020F0502020204030204" pitchFamily="34" charset="0"/>
              </a:rPr>
              <a:t>ההטבה שמקבל היצרן מהפרסום היא גידול במכירות של לקוחות רבים, והיצרן היה יכול לרכוש את הפרסום ישירות. לכן, השירות מובחן מההבטחה לספק ללקוח את הסחורות, ויש להכיר בתשלום עבור השירות כהוצאה.</a:t>
            </a:r>
            <a:endParaRPr lang="en-US" dirty="0">
              <a:solidFill>
                <a:srgbClr val="142C49"/>
              </a:solidFill>
              <a:latin typeface="Calibri" panose="020F0502020204030204" pitchFamily="34" charset="0"/>
            </a:endParaRPr>
          </a:p>
        </p:txBody>
      </p:sp>
      <p:sp>
        <p:nvSpPr>
          <p:cNvPr id="9" name="TextBox 8"/>
          <p:cNvSpPr txBox="1"/>
          <p:nvPr/>
        </p:nvSpPr>
        <p:spPr>
          <a:xfrm>
            <a:off x="7230370" y="2392852"/>
            <a:ext cx="2805723" cy="400110"/>
          </a:xfrm>
          <a:prstGeom prst="rect">
            <a:avLst/>
          </a:prstGeom>
          <a:noFill/>
        </p:spPr>
        <p:txBody>
          <a:bodyPr wrap="square" rtlCol="1">
            <a:spAutoFit/>
          </a:bodyPr>
          <a:lstStyle/>
          <a:p>
            <a:pPr algn="ctr" rtl="1"/>
            <a:r>
              <a:rPr lang="he-IL" sz="2000" dirty="0">
                <a:solidFill>
                  <a:schemeClr val="bg1"/>
                </a:solidFill>
              </a:rPr>
              <a:t>פתרון</a:t>
            </a:r>
          </a:p>
        </p:txBody>
      </p:sp>
    </p:spTree>
    <p:custDataLst>
      <p:tags r:id="rId1"/>
    </p:custDataLst>
    <p:extLst>
      <p:ext uri="{BB962C8B-B14F-4D97-AF65-F5344CB8AC3E}">
        <p14:creationId xmlns:p14="http://schemas.microsoft.com/office/powerpoint/2010/main" val="369688709"/>
      </p:ext>
    </p:extLst>
  </p:cSld>
  <p:clrMapOvr>
    <a:masterClrMapping/>
  </p:clrMapOvr>
  <mc:AlternateContent xmlns:mc="http://schemas.openxmlformats.org/markup-compatibility/2006" xmlns:p14="http://schemas.microsoft.com/office/powerpoint/2010/main">
    <mc:Choice Requires="p14">
      <p:transition spd="slow" p14:dur="2000" advTm="100419"/>
    </mc:Choice>
    <mc:Fallback xmlns="">
      <p:transition spd="slow" advTm="10041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3|33|4.7"/>
</p:tagLst>
</file>

<file path=ppt/tags/tag10.xml><?xml version="1.0" encoding="utf-8"?>
<p:tagLst xmlns:a="http://schemas.openxmlformats.org/drawingml/2006/main" xmlns:r="http://schemas.openxmlformats.org/officeDocument/2006/relationships" xmlns:p="http://schemas.openxmlformats.org/presentationml/2006/main">
  <p:tag name="TIMING" val="|23.3|33|4.7"/>
</p:tagLst>
</file>

<file path=ppt/tags/tag11.xml><?xml version="1.0" encoding="utf-8"?>
<p:tagLst xmlns:a="http://schemas.openxmlformats.org/drawingml/2006/main" xmlns:r="http://schemas.openxmlformats.org/officeDocument/2006/relationships" xmlns:p="http://schemas.openxmlformats.org/presentationml/2006/main">
  <p:tag name="TIMING" val="|23.3|33|4.7"/>
</p:tagLst>
</file>

<file path=ppt/tags/tag12.xml><?xml version="1.0" encoding="utf-8"?>
<p:tagLst xmlns:a="http://schemas.openxmlformats.org/drawingml/2006/main" xmlns:r="http://schemas.openxmlformats.org/officeDocument/2006/relationships" xmlns:p="http://schemas.openxmlformats.org/presentationml/2006/main">
  <p:tag name="TIMING" val="|23.3|33|4.7"/>
</p:tagLst>
</file>

<file path=ppt/tags/tag13.xml><?xml version="1.0" encoding="utf-8"?>
<p:tagLst xmlns:a="http://schemas.openxmlformats.org/drawingml/2006/main" xmlns:r="http://schemas.openxmlformats.org/officeDocument/2006/relationships" xmlns:p="http://schemas.openxmlformats.org/presentationml/2006/main">
  <p:tag name="TIMING" val="|23.3|33|4.7"/>
</p:tagLst>
</file>

<file path=ppt/tags/tag14.xml><?xml version="1.0" encoding="utf-8"?>
<p:tagLst xmlns:a="http://schemas.openxmlformats.org/drawingml/2006/main" xmlns:r="http://schemas.openxmlformats.org/officeDocument/2006/relationships" xmlns:p="http://schemas.openxmlformats.org/presentationml/2006/main">
  <p:tag name="TIMING" val="|23.3|33|4.7"/>
</p:tagLst>
</file>

<file path=ppt/tags/tag15.xml><?xml version="1.0" encoding="utf-8"?>
<p:tagLst xmlns:a="http://schemas.openxmlformats.org/drawingml/2006/main" xmlns:r="http://schemas.openxmlformats.org/officeDocument/2006/relationships" xmlns:p="http://schemas.openxmlformats.org/presentationml/2006/main">
  <p:tag name="TIMING" val="|23.3|33|4.7"/>
</p:tagLst>
</file>

<file path=ppt/tags/tag16.xml><?xml version="1.0" encoding="utf-8"?>
<p:tagLst xmlns:a="http://schemas.openxmlformats.org/drawingml/2006/main" xmlns:r="http://schemas.openxmlformats.org/officeDocument/2006/relationships" xmlns:p="http://schemas.openxmlformats.org/presentationml/2006/main">
  <p:tag name="TIMING" val="|23.3|33|4.7"/>
</p:tagLst>
</file>

<file path=ppt/tags/tag17.xml><?xml version="1.0" encoding="utf-8"?>
<p:tagLst xmlns:a="http://schemas.openxmlformats.org/drawingml/2006/main" xmlns:r="http://schemas.openxmlformats.org/officeDocument/2006/relationships" xmlns:p="http://schemas.openxmlformats.org/presentationml/2006/main">
  <p:tag name="TIMING" val="|23.3|33|4.7"/>
</p:tagLst>
</file>

<file path=ppt/tags/tag18.xml><?xml version="1.0" encoding="utf-8"?>
<p:tagLst xmlns:a="http://schemas.openxmlformats.org/drawingml/2006/main" xmlns:r="http://schemas.openxmlformats.org/officeDocument/2006/relationships" xmlns:p="http://schemas.openxmlformats.org/presentationml/2006/main">
  <p:tag name="TIMING" val="|23.3|33|4.7"/>
</p:tagLst>
</file>

<file path=ppt/tags/tag19.xml><?xml version="1.0" encoding="utf-8"?>
<p:tagLst xmlns:a="http://schemas.openxmlformats.org/drawingml/2006/main" xmlns:r="http://schemas.openxmlformats.org/officeDocument/2006/relationships" xmlns:p="http://schemas.openxmlformats.org/presentationml/2006/main">
  <p:tag name="TIMING" val="|23.3|33|4.7"/>
</p:tagLst>
</file>

<file path=ppt/tags/tag2.xml><?xml version="1.0" encoding="utf-8"?>
<p:tagLst xmlns:a="http://schemas.openxmlformats.org/drawingml/2006/main" xmlns:r="http://schemas.openxmlformats.org/officeDocument/2006/relationships" xmlns:p="http://schemas.openxmlformats.org/presentationml/2006/main">
  <p:tag name="TIMING" val="|23.3|33|4.7"/>
</p:tagLst>
</file>

<file path=ppt/tags/tag20.xml><?xml version="1.0" encoding="utf-8"?>
<p:tagLst xmlns:a="http://schemas.openxmlformats.org/drawingml/2006/main" xmlns:r="http://schemas.openxmlformats.org/officeDocument/2006/relationships" xmlns:p="http://schemas.openxmlformats.org/presentationml/2006/main">
  <p:tag name="TIMING" val="|23.3|33|4.7"/>
</p:tagLst>
</file>

<file path=ppt/tags/tag21.xml><?xml version="1.0" encoding="utf-8"?>
<p:tagLst xmlns:a="http://schemas.openxmlformats.org/drawingml/2006/main" xmlns:r="http://schemas.openxmlformats.org/officeDocument/2006/relationships" xmlns:p="http://schemas.openxmlformats.org/presentationml/2006/main">
  <p:tag name="TIMING" val="|23.3|33|4.7"/>
</p:tagLst>
</file>

<file path=ppt/tags/tag22.xml><?xml version="1.0" encoding="utf-8"?>
<p:tagLst xmlns:a="http://schemas.openxmlformats.org/drawingml/2006/main" xmlns:r="http://schemas.openxmlformats.org/officeDocument/2006/relationships" xmlns:p="http://schemas.openxmlformats.org/presentationml/2006/main">
  <p:tag name="TIMING" val="|23.3|33|4.7"/>
</p:tagLst>
</file>

<file path=ppt/tags/tag23.xml><?xml version="1.0" encoding="utf-8"?>
<p:tagLst xmlns:a="http://schemas.openxmlformats.org/drawingml/2006/main" xmlns:r="http://schemas.openxmlformats.org/officeDocument/2006/relationships" xmlns:p="http://schemas.openxmlformats.org/presentationml/2006/main">
  <p:tag name="TIMING" val="|23.3|33|4.7"/>
</p:tagLst>
</file>

<file path=ppt/tags/tag24.xml><?xml version="1.0" encoding="utf-8"?>
<p:tagLst xmlns:a="http://schemas.openxmlformats.org/drawingml/2006/main" xmlns:r="http://schemas.openxmlformats.org/officeDocument/2006/relationships" xmlns:p="http://schemas.openxmlformats.org/presentationml/2006/main">
  <p:tag name="TIMING" val="|23.3|33|4.7"/>
</p:tagLst>
</file>

<file path=ppt/tags/tag25.xml><?xml version="1.0" encoding="utf-8"?>
<p:tagLst xmlns:a="http://schemas.openxmlformats.org/drawingml/2006/main" xmlns:r="http://schemas.openxmlformats.org/officeDocument/2006/relationships" xmlns:p="http://schemas.openxmlformats.org/presentationml/2006/main">
  <p:tag name="TIMING" val="|23.3|33|4.7"/>
</p:tagLst>
</file>

<file path=ppt/tags/tag26.xml><?xml version="1.0" encoding="utf-8"?>
<p:tagLst xmlns:a="http://schemas.openxmlformats.org/drawingml/2006/main" xmlns:r="http://schemas.openxmlformats.org/officeDocument/2006/relationships" xmlns:p="http://schemas.openxmlformats.org/presentationml/2006/main">
  <p:tag name="TIMING" val="|23.3|33|4.7"/>
</p:tagLst>
</file>

<file path=ppt/tags/tag27.xml><?xml version="1.0" encoding="utf-8"?>
<p:tagLst xmlns:a="http://schemas.openxmlformats.org/drawingml/2006/main" xmlns:r="http://schemas.openxmlformats.org/officeDocument/2006/relationships" xmlns:p="http://schemas.openxmlformats.org/presentationml/2006/main">
  <p:tag name="TIMING" val="|23.3|33|4.7"/>
</p:tagLst>
</file>

<file path=ppt/tags/tag28.xml><?xml version="1.0" encoding="utf-8"?>
<p:tagLst xmlns:a="http://schemas.openxmlformats.org/drawingml/2006/main" xmlns:r="http://schemas.openxmlformats.org/officeDocument/2006/relationships" xmlns:p="http://schemas.openxmlformats.org/presentationml/2006/main">
  <p:tag name="TIMING" val="|23.3|33|4.7"/>
</p:tagLst>
</file>

<file path=ppt/tags/tag29.xml><?xml version="1.0" encoding="utf-8"?>
<p:tagLst xmlns:a="http://schemas.openxmlformats.org/drawingml/2006/main" xmlns:r="http://schemas.openxmlformats.org/officeDocument/2006/relationships" xmlns:p="http://schemas.openxmlformats.org/presentationml/2006/main">
  <p:tag name="TIMING" val="|23.3|33|4.7"/>
</p:tagLst>
</file>

<file path=ppt/tags/tag3.xml><?xml version="1.0" encoding="utf-8"?>
<p:tagLst xmlns:a="http://schemas.openxmlformats.org/drawingml/2006/main" xmlns:r="http://schemas.openxmlformats.org/officeDocument/2006/relationships" xmlns:p="http://schemas.openxmlformats.org/presentationml/2006/main">
  <p:tag name="TIMING" val="|23.3|33|4.7"/>
</p:tagLst>
</file>

<file path=ppt/tags/tag30.xml><?xml version="1.0" encoding="utf-8"?>
<p:tagLst xmlns:a="http://schemas.openxmlformats.org/drawingml/2006/main" xmlns:r="http://schemas.openxmlformats.org/officeDocument/2006/relationships" xmlns:p="http://schemas.openxmlformats.org/presentationml/2006/main">
  <p:tag name="TIMING" val="|23.3|33|4.7"/>
</p:tagLst>
</file>

<file path=ppt/tags/tag31.xml><?xml version="1.0" encoding="utf-8"?>
<p:tagLst xmlns:a="http://schemas.openxmlformats.org/drawingml/2006/main" xmlns:r="http://schemas.openxmlformats.org/officeDocument/2006/relationships" xmlns:p="http://schemas.openxmlformats.org/presentationml/2006/main">
  <p:tag name="TIMING" val="|23.3|33|4.7"/>
</p:tagLst>
</file>

<file path=ppt/tags/tag32.xml><?xml version="1.0" encoding="utf-8"?>
<p:tagLst xmlns:a="http://schemas.openxmlformats.org/drawingml/2006/main" xmlns:r="http://schemas.openxmlformats.org/officeDocument/2006/relationships" xmlns:p="http://schemas.openxmlformats.org/presentationml/2006/main">
  <p:tag name="TIMING" val="|23.3|33|4.7"/>
</p:tagLst>
</file>

<file path=ppt/tags/tag33.xml><?xml version="1.0" encoding="utf-8"?>
<p:tagLst xmlns:a="http://schemas.openxmlformats.org/drawingml/2006/main" xmlns:r="http://schemas.openxmlformats.org/officeDocument/2006/relationships" xmlns:p="http://schemas.openxmlformats.org/presentationml/2006/main">
  <p:tag name="TIMING" val="|23.3|33|4.7"/>
</p:tagLst>
</file>

<file path=ppt/tags/tag34.xml><?xml version="1.0" encoding="utf-8"?>
<p:tagLst xmlns:a="http://schemas.openxmlformats.org/drawingml/2006/main" xmlns:r="http://schemas.openxmlformats.org/officeDocument/2006/relationships" xmlns:p="http://schemas.openxmlformats.org/presentationml/2006/main">
  <p:tag name="TIMING" val="|23.3|33|4.7"/>
</p:tagLst>
</file>

<file path=ppt/tags/tag35.xml><?xml version="1.0" encoding="utf-8"?>
<p:tagLst xmlns:a="http://schemas.openxmlformats.org/drawingml/2006/main" xmlns:r="http://schemas.openxmlformats.org/officeDocument/2006/relationships" xmlns:p="http://schemas.openxmlformats.org/presentationml/2006/main">
  <p:tag name="TIMING" val="|23.3|33|4.7"/>
</p:tagLst>
</file>

<file path=ppt/tags/tag36.xml><?xml version="1.0" encoding="utf-8"?>
<p:tagLst xmlns:a="http://schemas.openxmlformats.org/drawingml/2006/main" xmlns:r="http://schemas.openxmlformats.org/officeDocument/2006/relationships" xmlns:p="http://schemas.openxmlformats.org/presentationml/2006/main">
  <p:tag name="TIMING" val="|23.3|33|4.7"/>
</p:tagLst>
</file>

<file path=ppt/tags/tag37.xml><?xml version="1.0" encoding="utf-8"?>
<p:tagLst xmlns:a="http://schemas.openxmlformats.org/drawingml/2006/main" xmlns:r="http://schemas.openxmlformats.org/officeDocument/2006/relationships" xmlns:p="http://schemas.openxmlformats.org/presentationml/2006/main">
  <p:tag name="TIMING" val="|23.3|33|4.7"/>
</p:tagLst>
</file>

<file path=ppt/tags/tag38.xml><?xml version="1.0" encoding="utf-8"?>
<p:tagLst xmlns:a="http://schemas.openxmlformats.org/drawingml/2006/main" xmlns:r="http://schemas.openxmlformats.org/officeDocument/2006/relationships" xmlns:p="http://schemas.openxmlformats.org/presentationml/2006/main">
  <p:tag name="TIMING" val="|23.3|33|4.7"/>
</p:tagLst>
</file>

<file path=ppt/tags/tag4.xml><?xml version="1.0" encoding="utf-8"?>
<p:tagLst xmlns:a="http://schemas.openxmlformats.org/drawingml/2006/main" xmlns:r="http://schemas.openxmlformats.org/officeDocument/2006/relationships" xmlns:p="http://schemas.openxmlformats.org/presentationml/2006/main">
  <p:tag name="TIMING" val="|23.3|33|4.7"/>
</p:tagLst>
</file>

<file path=ppt/tags/tag5.xml><?xml version="1.0" encoding="utf-8"?>
<p:tagLst xmlns:a="http://schemas.openxmlformats.org/drawingml/2006/main" xmlns:r="http://schemas.openxmlformats.org/officeDocument/2006/relationships" xmlns:p="http://schemas.openxmlformats.org/presentationml/2006/main">
  <p:tag name="TIMING" val="|23.3|33|4.7"/>
</p:tagLst>
</file>

<file path=ppt/tags/tag6.xml><?xml version="1.0" encoding="utf-8"?>
<p:tagLst xmlns:a="http://schemas.openxmlformats.org/drawingml/2006/main" xmlns:r="http://schemas.openxmlformats.org/officeDocument/2006/relationships" xmlns:p="http://schemas.openxmlformats.org/presentationml/2006/main">
  <p:tag name="TIMING" val="|23.3|33|4.7"/>
</p:tagLst>
</file>

<file path=ppt/tags/tag7.xml><?xml version="1.0" encoding="utf-8"?>
<p:tagLst xmlns:a="http://schemas.openxmlformats.org/drawingml/2006/main" xmlns:r="http://schemas.openxmlformats.org/officeDocument/2006/relationships" xmlns:p="http://schemas.openxmlformats.org/presentationml/2006/main">
  <p:tag name="TIMING" val="|23.3|33|4.7"/>
</p:tagLst>
</file>

<file path=ppt/tags/tag8.xml><?xml version="1.0" encoding="utf-8"?>
<p:tagLst xmlns:a="http://schemas.openxmlformats.org/drawingml/2006/main" xmlns:r="http://schemas.openxmlformats.org/officeDocument/2006/relationships" xmlns:p="http://schemas.openxmlformats.org/presentationml/2006/main">
  <p:tag name="TIMING" val="|23.3|33|4.7"/>
</p:tagLst>
</file>

<file path=ppt/tags/tag9.xml><?xml version="1.0" encoding="utf-8"?>
<p:tagLst xmlns:a="http://schemas.openxmlformats.org/drawingml/2006/main" xmlns:r="http://schemas.openxmlformats.org/officeDocument/2006/relationships" xmlns:p="http://schemas.openxmlformats.org/presentationml/2006/main">
  <p:tag name="TIMING" val="|23.3|33|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3414</Words>
  <Application>Microsoft Office PowerPoint</Application>
  <PresentationFormat>Custom</PresentationFormat>
  <Paragraphs>368</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dc:creator>
  <cp:lastModifiedBy>Shuv Shlomi</cp:lastModifiedBy>
  <cp:revision>263</cp:revision>
  <cp:lastPrinted>2021-11-08T07:20:24Z</cp:lastPrinted>
  <dcterms:created xsi:type="dcterms:W3CDTF">2019-12-10T11:04:14Z</dcterms:created>
  <dcterms:modified xsi:type="dcterms:W3CDTF">2021-11-10T12:20:54Z</dcterms:modified>
</cp:coreProperties>
</file>